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Ex1.xml" ContentType="application/vnd.ms-office.chartex+xml"/>
  <Override PartName="/ppt/charts/style1.xml" ContentType="application/vnd.ms-office.chartstyle+xml"/>
  <Override PartName="/ppt/charts/colors1.xml" ContentType="application/vnd.ms-office.chartcolorstyle+xml"/>
  <Override PartName="/ppt/charts/chart1.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3"/>
  </p:sldMasterIdLst>
  <p:notesMasterIdLst>
    <p:notesMasterId r:id="rId13"/>
  </p:notesMasterIdLst>
  <p:sldIdLst>
    <p:sldId id="256" r:id="rId4"/>
    <p:sldId id="257" r:id="rId5"/>
    <p:sldId id="271" r:id="rId6"/>
    <p:sldId id="259" r:id="rId7"/>
    <p:sldId id="265" r:id="rId8"/>
    <p:sldId id="261" r:id="rId9"/>
    <p:sldId id="267" r:id="rId10"/>
    <p:sldId id="263" r:id="rId11"/>
    <p:sldId id="264"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94CE86C-E78B-D9F2-E6FB-3654D8EA3022}" name="Charlotte Hallowell" initials="CH" userId="S::c.hallowell@flotillaworld.com::1046b82c-3c84-4df0-b36d-ad20f112b7cb" providerId="AD"/>
  <p188:author id="{3B046EAF-C06C-27C0-C772-5DD10B93DD58}" name="Dan Cox" initials="DC" userId="46c4d6316c793874" providerId="Windows Live"/>
  <p188:author id="{E5F148B4-63FB-55F6-72C0-3BCDDC0D0FF8}" name="Daniel Cox" initials="DC" userId="S::d.cox@flotilla.group::9238ceba-0b98-448e-a825-45890111bb9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91E2"/>
    <a:srgbClr val="7030A0"/>
    <a:srgbClr val="064871"/>
    <a:srgbClr val="203F37"/>
    <a:srgbClr val="C6D043"/>
    <a:srgbClr val="E35924"/>
    <a:srgbClr val="E9EFF1"/>
    <a:srgbClr val="65BFF6"/>
    <a:srgbClr val="F0F4B7"/>
    <a:srgbClr val="CCDA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036" autoAdjust="0"/>
  </p:normalViewPr>
  <p:slideViewPr>
    <p:cSldViewPr snapToGrid="0">
      <p:cViewPr varScale="1">
        <p:scale>
          <a:sx n="59" d="100"/>
          <a:sy n="59" d="100"/>
        </p:scale>
        <p:origin x="964" y="5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notesMaster" Target="notesMasters/notesMaster1.xml"/><Relationship Id="rId18" Type="http://schemas.microsoft.com/office/2018/10/relationships/authors" Target="authors.xml"/><Relationship Id="rId3" Type="http://schemas.openxmlformats.org/officeDocument/2006/relationships/slideMaster" Target="slideMasters/slide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viewProps" Target="view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Scope 1</c:v>
                </c:pt>
              </c:strCache>
            </c:strRef>
          </c:tx>
          <c:spPr>
            <a:solidFill>
              <a:schemeClr val="accent6"/>
            </a:solidFill>
            <a:ln>
              <a:noFill/>
            </a:ln>
            <a:effectLst/>
          </c:spPr>
          <c:invertIfNegative val="0"/>
          <c:cat>
            <c:numRef>
              <c:f>Sheet1!$A$2:$A$25</c:f>
              <c:numCache>
                <c:formatCode>General</c:formatCode>
                <c:ptCount val="24"/>
                <c:pt idx="0">
                  <c:v>2022</c:v>
                </c:pt>
                <c:pt idx="1">
                  <c:v>2023</c:v>
                </c:pt>
                <c:pt idx="2">
                  <c:v>2024</c:v>
                </c:pt>
                <c:pt idx="3">
                  <c:v>2025</c:v>
                </c:pt>
                <c:pt idx="4">
                  <c:v>2026</c:v>
                </c:pt>
                <c:pt idx="5">
                  <c:v>2027</c:v>
                </c:pt>
                <c:pt idx="6">
                  <c:v>2028</c:v>
                </c:pt>
                <c:pt idx="7">
                  <c:v>2029</c:v>
                </c:pt>
                <c:pt idx="8">
                  <c:v>2030</c:v>
                </c:pt>
                <c:pt idx="9">
                  <c:v>2031</c:v>
                </c:pt>
                <c:pt idx="10">
                  <c:v>2032</c:v>
                </c:pt>
                <c:pt idx="11">
                  <c:v>2033</c:v>
                </c:pt>
                <c:pt idx="12">
                  <c:v>2034</c:v>
                </c:pt>
                <c:pt idx="13">
                  <c:v>2035</c:v>
                </c:pt>
                <c:pt idx="14">
                  <c:v>2036</c:v>
                </c:pt>
                <c:pt idx="15">
                  <c:v>2037</c:v>
                </c:pt>
                <c:pt idx="16">
                  <c:v>2038</c:v>
                </c:pt>
                <c:pt idx="17">
                  <c:v>2039</c:v>
                </c:pt>
                <c:pt idx="18">
                  <c:v>2040</c:v>
                </c:pt>
                <c:pt idx="19">
                  <c:v>2041</c:v>
                </c:pt>
                <c:pt idx="20">
                  <c:v>2042</c:v>
                </c:pt>
                <c:pt idx="21">
                  <c:v>2043</c:v>
                </c:pt>
                <c:pt idx="22">
                  <c:v>2044</c:v>
                </c:pt>
                <c:pt idx="23">
                  <c:v>2045</c:v>
                </c:pt>
              </c:numCache>
            </c:numRef>
          </c:cat>
          <c:val>
            <c:numRef>
              <c:f>Sheet1!$B$2:$B$25</c:f>
              <c:numCache>
                <c:formatCode>General</c:formatCode>
                <c:ptCount val="24"/>
                <c:pt idx="0">
                  <c:v>13.85916696</c:v>
                </c:pt>
                <c:pt idx="1">
                  <c:v>13.888695790962</c:v>
                </c:pt>
                <c:pt idx="2">
                  <c:v>25.694493534247002</c:v>
                </c:pt>
                <c:pt idx="3">
                  <c:v>22.210687086</c:v>
                </c:pt>
              </c:numCache>
            </c:numRef>
          </c:val>
          <c:extLst xmlns:c16r3="http://schemas.microsoft.com/office/drawing/2017/03/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0-FE31-5043-8D5C-4DECDA590FAB}"/>
            </c:ext>
          </c:extLst>
        </c:ser>
        <c:ser>
          <c:idx val="1"/>
          <c:order val="1"/>
          <c:tx>
            <c:strRef>
              <c:f>Sheet1!$C$1</c:f>
              <c:strCache>
                <c:ptCount val="1"/>
                <c:pt idx="0">
                  <c:v>Scope 2</c:v>
                </c:pt>
              </c:strCache>
            </c:strRef>
          </c:tx>
          <c:spPr>
            <a:solidFill>
              <a:schemeClr val="accent2"/>
            </a:solidFill>
            <a:ln>
              <a:noFill/>
            </a:ln>
            <a:effectLst/>
          </c:spPr>
          <c:invertIfNegative val="0"/>
          <c:cat>
            <c:numRef>
              <c:f>Sheet1!$A$2:$A$16</c:f>
              <c:numCache>
                <c:formatCode>General</c:formatCode>
                <c:ptCount val="15"/>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numCache>
            </c:numRef>
          </c:cat>
          <c:val>
            <c:numRef>
              <c:f>Sheet1!$C$2:$C$25</c:f>
              <c:numCache>
                <c:formatCode>General</c:formatCode>
                <c:ptCount val="24"/>
                <c:pt idx="0">
                  <c:v>38.327124843</c:v>
                </c:pt>
                <c:pt idx="1">
                  <c:v>40.854677700060002</c:v>
                </c:pt>
                <c:pt idx="2">
                  <c:v>69.566834443150995</c:v>
                </c:pt>
                <c:pt idx="3">
                  <c:v>14.542839775999999</c:v>
                </c:pt>
              </c:numCache>
            </c:numRef>
          </c:val>
          <c:extLst xmlns:c16r3="http://schemas.microsoft.com/office/drawing/2017/03/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1-FE31-5043-8D5C-4DECDA590FAB}"/>
            </c:ext>
          </c:extLst>
        </c:ser>
        <c:ser>
          <c:idx val="2"/>
          <c:order val="2"/>
          <c:tx>
            <c:strRef>
              <c:f>Sheet1!$D$1</c:f>
              <c:strCache>
                <c:ptCount val="1"/>
                <c:pt idx="0">
                  <c:v>Scope 3</c:v>
                </c:pt>
              </c:strCache>
            </c:strRef>
          </c:tx>
          <c:spPr>
            <a:solidFill>
              <a:schemeClr val="accent1"/>
            </a:solidFill>
            <a:ln>
              <a:noFill/>
            </a:ln>
            <a:effectLst/>
          </c:spPr>
          <c:invertIfNegative val="0"/>
          <c:cat>
            <c:numRef>
              <c:f>Sheet1!$A$2:$A$16</c:f>
              <c:numCache>
                <c:formatCode>General</c:formatCode>
                <c:ptCount val="15"/>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numCache>
            </c:numRef>
          </c:cat>
          <c:val>
            <c:numRef>
              <c:f>Sheet1!$D$2:$D$25</c:f>
              <c:numCache>
                <c:formatCode>General</c:formatCode>
                <c:ptCount val="24"/>
                <c:pt idx="0">
                  <c:v>761.17493652495796</c:v>
                </c:pt>
                <c:pt idx="1">
                  <c:v>733.77502280767703</c:v>
                </c:pt>
                <c:pt idx="2">
                  <c:v>992.56835520565801</c:v>
                </c:pt>
                <c:pt idx="3">
                  <c:v>967.04770467699996</c:v>
                </c:pt>
              </c:numCache>
            </c:numRef>
          </c:val>
          <c:extLst xmlns:c16r3="http://schemas.microsoft.com/office/drawing/2017/03/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2-FE31-5043-8D5C-4DECDA590FAB}"/>
            </c:ext>
          </c:extLst>
        </c:ser>
        <c:dLbls>
          <c:showLegendKey val="0"/>
          <c:showVal val="0"/>
          <c:showCatName val="0"/>
          <c:showSerName val="0"/>
          <c:showPercent val="0"/>
          <c:showBubbleSize val="0"/>
        </c:dLbls>
        <c:gapWidth val="50"/>
        <c:overlap val="100"/>
        <c:axId val="1410871568"/>
        <c:axId val="268295824"/>
      </c:barChart>
      <c:lineChart>
        <c:grouping val="standard"/>
        <c:varyColors val="0"/>
        <c:ser>
          <c:idx val="3"/>
          <c:order val="3"/>
          <c:tx>
            <c:strRef>
              <c:f>Sheet1!$E$1</c:f>
              <c:strCache>
                <c:ptCount val="1"/>
                <c:pt idx="0">
                  <c:v>Target</c:v>
                </c:pt>
              </c:strCache>
            </c:strRef>
          </c:tx>
          <c:spPr>
            <a:ln w="12700" cap="rnd">
              <a:solidFill>
                <a:schemeClr val="accent4"/>
              </a:solidFill>
              <a:prstDash val="dash"/>
              <a:round/>
            </a:ln>
            <a:effectLst/>
          </c:spPr>
          <c:marker>
            <c:symbol val="circle"/>
            <c:size val="5"/>
            <c:spPr>
              <a:solidFill>
                <a:schemeClr val="accent4"/>
              </a:solidFill>
              <a:ln w="19050">
                <a:solidFill>
                  <a:schemeClr val="accent4">
                    <a:alpha val="97000"/>
                  </a:schemeClr>
                </a:solidFill>
              </a:ln>
              <a:effectLst/>
            </c:spPr>
          </c:marker>
          <c:cat>
            <c:numRef>
              <c:f>Sheet1!$A$2:$A$16</c:f>
              <c:numCache>
                <c:formatCode>General</c:formatCode>
                <c:ptCount val="15"/>
                <c:pt idx="0">
                  <c:v>2023</c:v>
                </c:pt>
                <c:pt idx="1">
                  <c:v>2024</c:v>
                </c:pt>
                <c:pt idx="2">
                  <c:v>2025</c:v>
                </c:pt>
                <c:pt idx="3">
                  <c:v>2026</c:v>
                </c:pt>
                <c:pt idx="4">
                  <c:v>2027</c:v>
                </c:pt>
                <c:pt idx="5">
                  <c:v>2028</c:v>
                </c:pt>
                <c:pt idx="6">
                  <c:v>2029</c:v>
                </c:pt>
                <c:pt idx="7">
                  <c:v>2030</c:v>
                </c:pt>
                <c:pt idx="8">
                  <c:v>2031</c:v>
                </c:pt>
                <c:pt idx="9">
                  <c:v>2032</c:v>
                </c:pt>
                <c:pt idx="10">
                  <c:v>2033</c:v>
                </c:pt>
                <c:pt idx="11">
                  <c:v>2034</c:v>
                </c:pt>
                <c:pt idx="12">
                  <c:v>2035</c:v>
                </c:pt>
                <c:pt idx="13">
                  <c:v>2036</c:v>
                </c:pt>
                <c:pt idx="14">
                  <c:v>2037</c:v>
                </c:pt>
              </c:numCache>
            </c:numRef>
          </c:cat>
          <c:val>
            <c:numRef>
              <c:f>Sheet1!$E$2:$E$25</c:f>
              <c:numCache>
                <c:formatCode>General</c:formatCode>
                <c:ptCount val="24"/>
                <c:pt idx="0">
                  <c:v>813.36122832795797</c:v>
                </c:pt>
                <c:pt idx="1">
                  <c:v>772.04083826402302</c:v>
                </c:pt>
                <c:pt idx="2">
                  <c:v>730.72044820008705</c:v>
                </c:pt>
                <c:pt idx="3">
                  <c:v>689.40005813615198</c:v>
                </c:pt>
                <c:pt idx="4">
                  <c:v>648.07966807221601</c:v>
                </c:pt>
                <c:pt idx="5">
                  <c:v>606.75927800828197</c:v>
                </c:pt>
                <c:pt idx="6">
                  <c:v>565.43888794434599</c:v>
                </c:pt>
                <c:pt idx="7">
                  <c:v>524.11849788041104</c:v>
                </c:pt>
                <c:pt idx="8">
                  <c:v>482.79810781647501</c:v>
                </c:pt>
                <c:pt idx="9">
                  <c:v>456.03397548422998</c:v>
                </c:pt>
                <c:pt idx="10">
                  <c:v>429.26984315198399</c:v>
                </c:pt>
                <c:pt idx="11">
                  <c:v>402.50571081973902</c:v>
                </c:pt>
                <c:pt idx="12">
                  <c:v>375.741578487494</c:v>
                </c:pt>
                <c:pt idx="13">
                  <c:v>348.977446155248</c:v>
                </c:pt>
                <c:pt idx="14">
                  <c:v>322.21331382300298</c:v>
                </c:pt>
                <c:pt idx="15">
                  <c:v>295.44918149075801</c:v>
                </c:pt>
                <c:pt idx="16">
                  <c:v>268.68504915851298</c:v>
                </c:pt>
                <c:pt idx="17">
                  <c:v>241.92091682626699</c:v>
                </c:pt>
                <c:pt idx="18">
                  <c:v>215.15678449402199</c:v>
                </c:pt>
                <c:pt idx="19">
                  <c:v>188.39265216177699</c:v>
                </c:pt>
                <c:pt idx="20">
                  <c:v>161.628519829532</c:v>
                </c:pt>
                <c:pt idx="21">
                  <c:v>134.864387497286</c:v>
                </c:pt>
                <c:pt idx="22">
                  <c:v>108.10025516504101</c:v>
                </c:pt>
                <c:pt idx="23">
                  <c:v>81.336122832795994</c:v>
                </c:pt>
              </c:numCache>
            </c:numRef>
          </c:val>
          <c:smooth val="0"/>
          <c:extLst xmlns:c16r3="http://schemas.microsoft.com/office/drawing/2017/03/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6-FE31-5043-8D5C-4DECDA590FAB}"/>
            </c:ext>
          </c:extLst>
        </c:ser>
        <c:dLbls>
          <c:showLegendKey val="0"/>
          <c:showVal val="0"/>
          <c:showCatName val="0"/>
          <c:showSerName val="0"/>
          <c:showPercent val="0"/>
          <c:showBubbleSize val="0"/>
        </c:dLbls>
        <c:marker val="1"/>
        <c:smooth val="0"/>
        <c:axId val="1410871568"/>
        <c:axId val="268295824"/>
      </c:lineChart>
      <c:catAx>
        <c:axId val="1410871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600" b="0" i="0" u="none" strike="noStrike" kern="1200" baseline="0">
                <a:solidFill>
                  <a:schemeClr val="tx1">
                    <a:lumMod val="65000"/>
                    <a:lumOff val="35000"/>
                  </a:schemeClr>
                </a:solidFill>
                <a:latin typeface="Verdana" panose="020B0604030504040204" pitchFamily="34" charset="0"/>
                <a:ea typeface="Verdana" panose="020B0604030504040204" pitchFamily="34" charset="0"/>
                <a:cs typeface="+mn-cs"/>
              </a:defRPr>
            </a:pPr>
            <a:endParaRPr lang="en-US"/>
          </a:p>
        </c:txPr>
        <c:crossAx val="268295824"/>
        <c:crosses val="autoZero"/>
        <c:auto val="1"/>
        <c:lblAlgn val="ctr"/>
        <c:lblOffset val="100"/>
        <c:noMultiLvlLbl val="0"/>
      </c:catAx>
      <c:valAx>
        <c:axId val="2682958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800" b="1" i="0" u="none" strike="noStrike" kern="1200" baseline="0">
                    <a:solidFill>
                      <a:schemeClr val="tx1">
                        <a:lumMod val="65000"/>
                        <a:lumOff val="35000"/>
                      </a:schemeClr>
                    </a:solidFill>
                    <a:latin typeface="Verdana" panose="020B0604030504040204" pitchFamily="34" charset="0"/>
                    <a:ea typeface="Verdana" panose="020B0604030504040204" pitchFamily="34" charset="0"/>
                    <a:cs typeface="+mn-cs"/>
                  </a:defRPr>
                </a:pPr>
                <a:r>
                  <a:rPr lang="en-GB" sz="800" b="1"/>
                  <a:t>tCO2e</a:t>
                </a:r>
              </a:p>
            </c:rich>
          </c:tx>
          <c:overlay val="0"/>
          <c:spPr>
            <a:noFill/>
            <a:ln>
              <a:noFill/>
            </a:ln>
            <a:effectLst/>
          </c:spPr>
          <c:txPr>
            <a:bodyPr rot="-5400000" spcFirstLastPara="1" vertOverflow="ellipsis" vert="horz" wrap="square" anchor="ctr" anchorCtr="1"/>
            <a:lstStyle/>
            <a:p>
              <a:pPr>
                <a:defRPr sz="800" b="1" i="0" u="none" strike="noStrike" kern="1200" baseline="0">
                  <a:solidFill>
                    <a:schemeClr val="tx1">
                      <a:lumMod val="65000"/>
                      <a:lumOff val="35000"/>
                    </a:schemeClr>
                  </a:solidFill>
                  <a:latin typeface="Verdana" panose="020B0604030504040204" pitchFamily="34" charset="0"/>
                  <a:ea typeface="Verdana" panose="020B0604030504040204" pitchFamily="34" charset="0"/>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Verdana" panose="020B0604030504040204" pitchFamily="34" charset="0"/>
                <a:ea typeface="Verdana" panose="020B0604030504040204" pitchFamily="34" charset="0"/>
                <a:cs typeface="+mn-cs"/>
              </a:defRPr>
            </a:pPr>
            <a:endParaRPr lang="en-US"/>
          </a:p>
        </c:txPr>
        <c:crossAx val="1410871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Verdana" panose="020B0604030504040204" pitchFamily="34" charset="0"/>
              <a:ea typeface="Verdana" panose="020B0604030504040204" pitchFamily="34" charset="0"/>
              <a:cs typeface="+mn-cs"/>
            </a:defRPr>
          </a:pPr>
          <a:endParaRPr lang="en-US"/>
        </a:p>
      </c:txPr>
    </c:legend>
    <c:plotVisOnly val="1"/>
    <c:dispBlanksAs val="gap"/>
    <c:showDLblsOverMax val="0"/>
    <c:extLst xmlns:c16r3="http://schemas.microsoft.com/office/drawing/2017/03/chart" xmlns:c16="http://schemas.microsoft.com/office/drawing/2014/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Verdana" panose="020B0604030504040204" pitchFamily="34" charset="0"/>
          <a:ea typeface="Verdana" panose="020B0604030504040204" pitchFamily="34" charset="0"/>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Sheet1!$A$2:$B$18</cx:f>
        <cx:lvl ptCount="17">
          <cx:pt idx="2">Category 1</cx:pt>
          <cx:pt idx="3">Category 2</cx:pt>
          <cx:pt idx="4">Category 3</cx:pt>
          <cx:pt idx="5">Category 4</cx:pt>
          <cx:pt idx="6">Category 5</cx:pt>
          <cx:pt idx="7">Category 6</cx:pt>
          <cx:pt idx="8">Category 7</cx:pt>
          <cx:pt idx="9">Category 8</cx:pt>
          <cx:pt idx="10">Category 9</cx:pt>
          <cx:pt idx="11">Category 10</cx:pt>
          <cx:pt idx="12">Category 11</cx:pt>
          <cx:pt idx="13">Category 12</cx:pt>
          <cx:pt idx="14">Category 13</cx:pt>
          <cx:pt idx="15">Category 14</cx:pt>
          <cx:pt idx="16">Category 15</cx:pt>
        </cx:lvl>
        <cx:lvl ptCount="17">
          <cx:pt idx="0">Scope 1</cx:pt>
          <cx:pt idx="1">Scope 2</cx:pt>
          <cx:pt idx="2">Scope 3</cx:pt>
          <cx:pt idx="3">Scope 3</cx:pt>
          <cx:pt idx="4">Scope 3</cx:pt>
          <cx:pt idx="5">Scope 3</cx:pt>
          <cx:pt idx="6">Scope 3</cx:pt>
          <cx:pt idx="7">Scope 3</cx:pt>
          <cx:pt idx="8">Scope 3</cx:pt>
          <cx:pt idx="9">Scope 3</cx:pt>
          <cx:pt idx="10">Scope 3</cx:pt>
          <cx:pt idx="11">Scope 3</cx:pt>
          <cx:pt idx="12">Scope 3</cx:pt>
          <cx:pt idx="13">Scope 3</cx:pt>
          <cx:pt idx="14">Scope 3</cx:pt>
          <cx:pt idx="15">Scope 3</cx:pt>
          <cx:pt idx="16">Scope 3</cx:pt>
        </cx:lvl>
      </cx:strDim>
      <cx:numDim type="size">
        <cx:f>Sheet1!$C$2:$C$18</cx:f>
        <cx:lvl ptCount="17" formatCode="General">
          <cx:pt idx="0">22.210000000000001</cx:pt>
          <cx:pt idx="1">14.539999999999999</cx:pt>
          <cx:pt idx="2">201.22</cx:pt>
          <cx:pt idx="3">7.0199999999999996</cx:pt>
          <cx:pt idx="4">62.310000000000002</cx:pt>
          <cx:pt idx="5">0</cx:pt>
          <cx:pt idx="6">62.659999999999997</cx:pt>
          <cx:pt idx="7">212.68000000000001</cx:pt>
          <cx:pt idx="8">421.16000000000003</cx:pt>
          <cx:pt idx="9">0</cx:pt>
          <cx:pt idx="10">0</cx:pt>
          <cx:pt idx="11">0</cx:pt>
          <cx:pt idx="12">0</cx:pt>
          <cx:pt idx="13">0</cx:pt>
          <cx:pt idx="14">0</cx:pt>
          <cx:pt idx="15">0</cx:pt>
        </cx:lvl>
      </cx:numDim>
    </cx:data>
  </cx:chartData>
  <cx:chart>
    <cx:plotArea>
      <cx:plotAreaRegion>
        <cx:plotSurface>
          <cx:spPr>
            <a:noFill/>
            <a:ln>
              <a:solidFill>
                <a:schemeClr val="bg1"/>
              </a:solidFill>
            </a:ln>
          </cx:spPr>
        </cx:plotSurface>
        <cx:series layoutId="sunburst" uniqueId="{D03BEF53-AAAB-4155-8C92-C19A07AE2EA8}">
          <cx:tx>
            <cx:txData>
              <cx:f>Sheet1!$C$1</cx:f>
              <cx:v>Series1</cx:v>
            </cx:txData>
          </cx:tx>
          <cx:spPr>
            <a:solidFill>
              <a:srgbClr val="0D91E2"/>
            </a:solidFill>
          </cx:spPr>
          <cx:dataPt idx="1">
            <cx:spPr>
              <a:solidFill>
                <a:srgbClr val="14B09C"/>
              </a:solidFill>
            </cx:spPr>
          </cx:dataPt>
          <cx:dataPt idx="2">
            <cx:spPr>
              <a:solidFill>
                <a:srgbClr val="203F37"/>
              </a:solidFill>
            </cx:spPr>
          </cx:dataPt>
          <cx:dataPt idx="3">
            <cx:spPr>
              <a:solidFill>
                <a:srgbClr val="A5A5A5"/>
              </a:solidFill>
            </cx:spPr>
          </cx:dataPt>
          <cx:dataPt idx="4">
            <cx:spPr>
              <a:solidFill>
                <a:srgbClr val="14B09C"/>
              </a:solidFill>
            </cx:spPr>
          </cx:dataPt>
          <cx:dataPt idx="5">
            <cx:spPr>
              <a:solidFill>
                <a:srgbClr val="0D91E2"/>
              </a:solidFill>
            </cx:spPr>
          </cx:dataPt>
          <cx:dataPt idx="6">
            <cx:spPr>
              <a:solidFill>
                <a:srgbClr val="E35924"/>
              </a:solidFill>
            </cx:spPr>
          </cx:dataPt>
          <cx:dataPt idx="7">
            <cx:spPr>
              <a:solidFill>
                <a:srgbClr val="F0F4B7"/>
              </a:solidFill>
            </cx:spPr>
          </cx:dataPt>
          <cx:dataPt idx="8">
            <cx:spPr>
              <a:solidFill>
                <a:srgbClr val="65BFF6"/>
              </a:solidFill>
            </cx:spPr>
          </cx:dataPt>
          <cx:dataPt idx="9">
            <cx:spPr>
              <a:solidFill>
                <a:srgbClr val="E9EFF1"/>
              </a:solidFill>
            </cx:spPr>
          </cx:dataPt>
          <cx:dataPt idx="10">
            <cx:spPr>
              <a:solidFill>
                <a:srgbClr val="203F37"/>
              </a:solidFill>
            </cx:spPr>
          </cx:dataPt>
          <cx:dataPt idx="11">
            <cx:spPr>
              <a:pattFill prst="pct90">
                <a:fgClr>
                  <a:srgbClr val="E35924"/>
                </a:fgClr>
                <a:bgClr>
                  <a:srgbClr val="FFFFFF"/>
                </a:bgClr>
              </a:pattFill>
            </cx:spPr>
          </cx:dataPt>
          <cx:dataPt idx="12">
            <cx:spPr>
              <a:solidFill>
                <a:srgbClr val="C6D043"/>
              </a:solidFill>
            </cx:spPr>
          </cx:dataPt>
          <cx:dataPt idx="13">
            <cx:spPr>
              <a:pattFill prst="pct80">
                <a:fgClr>
                  <a:srgbClr val="C6D043"/>
                </a:fgClr>
                <a:bgClr>
                  <a:srgbClr val="FFFFFF"/>
                </a:bgClr>
              </a:pattFill>
            </cx:spPr>
          </cx:dataPt>
          <cx:dataPt idx="14">
            <cx:spPr>
              <a:pattFill prst="pct90">
                <a:fgClr>
                  <a:srgbClr val="C6D043"/>
                </a:fgClr>
                <a:bgClr>
                  <a:srgbClr val="FFFFFF"/>
                </a:bgClr>
              </a:pattFill>
            </cx:spPr>
          </cx:dataPt>
          <cx:dataPt idx="15">
            <cx:spPr>
              <a:pattFill prst="pct80">
                <a:fgClr>
                  <a:srgbClr val="203F37"/>
                </a:fgClr>
                <a:bgClr>
                  <a:srgbClr val="FFFFFF"/>
                </a:bgClr>
              </a:pattFill>
            </cx:spPr>
          </cx:dataPt>
          <cx:dataPt idx="16">
            <cx:spPr>
              <a:solidFill>
                <a:srgbClr val="064871"/>
              </a:solidFill>
            </cx:spPr>
          </cx:dataPt>
          <cx:dataPt idx="17">
            <cx:spPr>
              <a:solidFill>
                <a:srgbClr val="7030A0"/>
              </a:solidFill>
            </cx:spPr>
          </cx:dataPt>
          <cx:dataLabels>
            <cx:txPr>
              <a:bodyPr spcFirstLastPara="1" vertOverflow="ellipsis" horzOverflow="overflow" wrap="square" lIns="0" tIns="0" rIns="0" bIns="0" anchor="ctr" anchorCtr="1"/>
              <a:lstStyle/>
              <a:p>
                <a:pPr algn="ctr" rtl="0">
                  <a:defRPr sz="600"/>
                </a:pPr>
                <a:endParaRPr lang="en-US" sz="600" b="0" i="0" u="none" strike="noStrike" baseline="0">
                  <a:solidFill>
                    <a:srgbClr val="FFFFFF"/>
                  </a:solidFill>
                  <a:latin typeface="Arial" panose="020B0604020202020204"/>
                </a:endParaRPr>
              </a:p>
            </cx:txPr>
            <cx:visibility seriesName="0" categoryName="1" value="0"/>
            <cx:dataLabel idx="7">
              <cx:txPr>
                <a:bodyPr spcFirstLastPara="1" vertOverflow="ellipsis" horzOverflow="overflow" wrap="square" lIns="0" tIns="0" rIns="0" bIns="0" anchor="ctr" anchorCtr="1"/>
                <a:lstStyle/>
                <a:p>
                  <a:pPr algn="ctr" rtl="0">
                    <a:defRPr>
                      <a:solidFill>
                        <a:schemeClr val="tx1"/>
                      </a:solidFill>
                    </a:defRPr>
                  </a:pPr>
                  <a:r>
                    <a:rPr lang="en-US" sz="600" b="0" i="0" u="none" strike="noStrike" baseline="0">
                      <a:solidFill>
                        <a:schemeClr val="tx1"/>
                      </a:solidFill>
                      <a:latin typeface="Arial" panose="020B0604020202020204"/>
                    </a:rPr>
                    <a:t>Category 5</a:t>
                  </a:r>
                </a:p>
              </cx:txPr>
              <cx:visibility seriesName="0" categoryName="1" value="0"/>
            </cx:dataLabel>
            <cx:dataLabel idx="9">
              <cx:txPr>
                <a:bodyPr spcFirstLastPara="1" vertOverflow="ellipsis" horzOverflow="overflow" wrap="square" lIns="0" tIns="0" rIns="0" bIns="0" anchor="ctr" anchorCtr="1"/>
                <a:lstStyle/>
                <a:p>
                  <a:pPr algn="ctr" rtl="0">
                    <a:defRPr>
                      <a:solidFill>
                        <a:schemeClr val="tx1"/>
                      </a:solidFill>
                    </a:defRPr>
                  </a:pPr>
                  <a:r>
                    <a:rPr lang="en-US" sz="600" b="0" i="0" u="none" strike="noStrike" baseline="0">
                      <a:solidFill>
                        <a:schemeClr val="tx1"/>
                      </a:solidFill>
                      <a:latin typeface="Arial" panose="020B0604020202020204"/>
                    </a:rPr>
                    <a:t>Category 7</a:t>
                  </a:r>
                </a:p>
              </cx:txPr>
              <cx:visibility seriesName="0" categoryName="1" value="0"/>
            </cx:dataLabel>
          </cx:dataLabels>
          <cx:dataId val="0"/>
        </cx:series>
      </cx:plotAreaRegion>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81">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lt1"/>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983E4B-3C97-499E-B79A-E806A4CB7FA5}" type="datetimeFigureOut">
              <a:rPr lang="en-GB" smtClean="0"/>
              <a:t>03/09/2026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578D89-7F38-4FFD-8953-DF7076F8D49E}" type="slidenum">
              <a:rPr lang="en-GB" smtClean="0"/>
              <a:t>‹#›</a:t>
            </a:fld>
            <a:endParaRPr lang="en-GB"/>
          </a:p>
        </p:txBody>
      </p:sp>
    </p:spTree>
    <p:extLst>
      <p:ext uri="{BB962C8B-B14F-4D97-AF65-F5344CB8AC3E}">
        <p14:creationId xmlns:p14="http://schemas.microsoft.com/office/powerpoint/2010/main" val="9975808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9578D89-7F38-4FFD-8953-DF7076F8D49E}" type="slidenum">
              <a:rPr lang="en-GB" smtClean="0"/>
              <a:t>1</a:t>
            </a:fld>
            <a:endParaRPr lang="en-GB"/>
          </a:p>
        </p:txBody>
      </p:sp>
    </p:spTree>
    <p:extLst>
      <p:ext uri="{BB962C8B-B14F-4D97-AF65-F5344CB8AC3E}">
        <p14:creationId xmlns:p14="http://schemas.microsoft.com/office/powerpoint/2010/main" val="2420558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9578D89-7F38-4FFD-8953-DF7076F8D49E}" type="slidenum">
              <a:rPr lang="en-GB" smtClean="0"/>
              <a:t>4</a:t>
            </a:fld>
            <a:endParaRPr lang="en-GB"/>
          </a:p>
        </p:txBody>
      </p:sp>
    </p:spTree>
    <p:extLst>
      <p:ext uri="{BB962C8B-B14F-4D97-AF65-F5344CB8AC3E}">
        <p14:creationId xmlns:p14="http://schemas.microsoft.com/office/powerpoint/2010/main" val="2817817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9578D89-7F38-4FFD-8953-DF7076F8D49E}" type="slidenum">
              <a:rPr lang="en-GB" smtClean="0"/>
              <a:t>9</a:t>
            </a:fld>
            <a:endParaRPr lang="en-GB"/>
          </a:p>
        </p:txBody>
      </p:sp>
    </p:spTree>
    <p:extLst>
      <p:ext uri="{BB962C8B-B14F-4D97-AF65-F5344CB8AC3E}">
        <p14:creationId xmlns:p14="http://schemas.microsoft.com/office/powerpoint/2010/main" val="32886225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4B4B9E4F-A407-332B-3365-23F663FEAC41}"/>
              </a:ext>
            </a:extLst>
          </p:cNvPr>
          <p:cNvSpPr>
            <a:spLocks noGrp="1"/>
          </p:cNvSpPr>
          <p:nvPr>
            <p:ph type="pic" sz="quarter" idx="13"/>
          </p:nvPr>
        </p:nvSpPr>
        <p:spPr>
          <a:xfrm>
            <a:off x="0" y="0"/>
            <a:ext cx="12192000" cy="6858000"/>
          </a:xfrm>
          <a:pattFill prst="pct75">
            <a:fgClr>
              <a:schemeClr val="bg2"/>
            </a:fgClr>
            <a:bgClr>
              <a:schemeClr val="bg1"/>
            </a:bgClr>
          </a:pattFill>
        </p:spPr>
        <p:txBody>
          <a:bodyPr rIns="1908000" anchor="ctr"/>
          <a:lstStyle>
            <a:lvl1pPr algn="r">
              <a:defRPr/>
            </a:lvl1pPr>
          </a:lstStyle>
          <a:p>
            <a:endParaRPr lang="en-GB"/>
          </a:p>
        </p:txBody>
      </p:sp>
      <p:sp>
        <p:nvSpPr>
          <p:cNvPr id="2" name="Title 1">
            <a:extLst>
              <a:ext uri="{FF2B5EF4-FFF2-40B4-BE49-F238E27FC236}">
                <a16:creationId xmlns:a16="http://schemas.microsoft.com/office/drawing/2014/main" id="{47B390B9-D29D-63DC-86B7-55CF41CDCB3C}"/>
              </a:ext>
            </a:extLst>
          </p:cNvPr>
          <p:cNvSpPr>
            <a:spLocks noGrp="1"/>
          </p:cNvSpPr>
          <p:nvPr>
            <p:ph type="ctrTitle"/>
          </p:nvPr>
        </p:nvSpPr>
        <p:spPr>
          <a:xfrm>
            <a:off x="0" y="0"/>
            <a:ext cx="7955975" cy="6914119"/>
          </a:xfrm>
          <a:custGeom>
            <a:avLst/>
            <a:gdLst>
              <a:gd name="connsiteX0" fmla="*/ 0 w 5262880"/>
              <a:gd name="connsiteY0" fmla="*/ 0 h 2016442"/>
              <a:gd name="connsiteX1" fmla="*/ 5262880 w 5262880"/>
              <a:gd name="connsiteY1" fmla="*/ 0 h 2016442"/>
              <a:gd name="connsiteX2" fmla="*/ 5262880 w 5262880"/>
              <a:gd name="connsiteY2" fmla="*/ 2016442 h 2016442"/>
              <a:gd name="connsiteX3" fmla="*/ 0 w 5262880"/>
              <a:gd name="connsiteY3" fmla="*/ 2016442 h 2016442"/>
              <a:gd name="connsiteX4" fmla="*/ 0 w 5262880"/>
              <a:gd name="connsiteY4" fmla="*/ 0 h 2016442"/>
              <a:gd name="connsiteX0" fmla="*/ 0 w 6791055"/>
              <a:gd name="connsiteY0" fmla="*/ 0 h 3269045"/>
              <a:gd name="connsiteX1" fmla="*/ 6791055 w 6791055"/>
              <a:gd name="connsiteY1" fmla="*/ 1252603 h 3269045"/>
              <a:gd name="connsiteX2" fmla="*/ 6791055 w 6791055"/>
              <a:gd name="connsiteY2" fmla="*/ 3269045 h 3269045"/>
              <a:gd name="connsiteX3" fmla="*/ 1528175 w 6791055"/>
              <a:gd name="connsiteY3" fmla="*/ 3269045 h 3269045"/>
              <a:gd name="connsiteX4" fmla="*/ 0 w 6791055"/>
              <a:gd name="connsiteY4" fmla="*/ 0 h 3269045"/>
              <a:gd name="connsiteX0" fmla="*/ 0 w 6791055"/>
              <a:gd name="connsiteY0" fmla="*/ 0 h 3269045"/>
              <a:gd name="connsiteX1" fmla="*/ 5826551 w 6791055"/>
              <a:gd name="connsiteY1" fmla="*/ 0 h 3269045"/>
              <a:gd name="connsiteX2" fmla="*/ 6791055 w 6791055"/>
              <a:gd name="connsiteY2" fmla="*/ 3269045 h 3269045"/>
              <a:gd name="connsiteX3" fmla="*/ 1528175 w 6791055"/>
              <a:gd name="connsiteY3" fmla="*/ 3269045 h 3269045"/>
              <a:gd name="connsiteX4" fmla="*/ 0 w 6791055"/>
              <a:gd name="connsiteY4" fmla="*/ 0 h 3269045"/>
              <a:gd name="connsiteX0" fmla="*/ 12526 w 6803581"/>
              <a:gd name="connsiteY0" fmla="*/ 0 h 6914119"/>
              <a:gd name="connsiteX1" fmla="*/ 5839077 w 6803581"/>
              <a:gd name="connsiteY1" fmla="*/ 0 h 6914119"/>
              <a:gd name="connsiteX2" fmla="*/ 6803581 w 6803581"/>
              <a:gd name="connsiteY2" fmla="*/ 3269045 h 6914119"/>
              <a:gd name="connsiteX3" fmla="*/ 0 w 6803581"/>
              <a:gd name="connsiteY3" fmla="*/ 6914119 h 6914119"/>
              <a:gd name="connsiteX4" fmla="*/ 12526 w 6803581"/>
              <a:gd name="connsiteY4" fmla="*/ 0 h 6914119"/>
              <a:gd name="connsiteX0" fmla="*/ 12526 w 7705455"/>
              <a:gd name="connsiteY0" fmla="*/ 0 h 6914119"/>
              <a:gd name="connsiteX1" fmla="*/ 5839077 w 7705455"/>
              <a:gd name="connsiteY1" fmla="*/ 0 h 6914119"/>
              <a:gd name="connsiteX2" fmla="*/ 7705455 w 7705455"/>
              <a:gd name="connsiteY2" fmla="*/ 5999719 h 6914119"/>
              <a:gd name="connsiteX3" fmla="*/ 0 w 7705455"/>
              <a:gd name="connsiteY3" fmla="*/ 6914119 h 6914119"/>
              <a:gd name="connsiteX4" fmla="*/ 12526 w 7705455"/>
              <a:gd name="connsiteY4" fmla="*/ 0 h 6914119"/>
              <a:gd name="connsiteX0" fmla="*/ 12526 w 7955975"/>
              <a:gd name="connsiteY0" fmla="*/ 0 h 6914119"/>
              <a:gd name="connsiteX1" fmla="*/ 5839077 w 7955975"/>
              <a:gd name="connsiteY1" fmla="*/ 0 h 6914119"/>
              <a:gd name="connsiteX2" fmla="*/ 7955975 w 7955975"/>
              <a:gd name="connsiteY2" fmla="*/ 6876541 h 6914119"/>
              <a:gd name="connsiteX3" fmla="*/ 0 w 7955975"/>
              <a:gd name="connsiteY3" fmla="*/ 6914119 h 6914119"/>
              <a:gd name="connsiteX4" fmla="*/ 12526 w 7955975"/>
              <a:gd name="connsiteY4" fmla="*/ 0 h 6914119"/>
              <a:gd name="connsiteX0" fmla="*/ 12526 w 7955975"/>
              <a:gd name="connsiteY0" fmla="*/ 0 h 6914119"/>
              <a:gd name="connsiteX1" fmla="*/ 5588556 w 7955975"/>
              <a:gd name="connsiteY1" fmla="*/ 0 h 6914119"/>
              <a:gd name="connsiteX2" fmla="*/ 7955975 w 7955975"/>
              <a:gd name="connsiteY2" fmla="*/ 6876541 h 6914119"/>
              <a:gd name="connsiteX3" fmla="*/ 0 w 7955975"/>
              <a:gd name="connsiteY3" fmla="*/ 6914119 h 6914119"/>
              <a:gd name="connsiteX4" fmla="*/ 12526 w 7955975"/>
              <a:gd name="connsiteY4" fmla="*/ 0 h 69141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55975" h="6914119">
                <a:moveTo>
                  <a:pt x="12526" y="0"/>
                </a:moveTo>
                <a:lnTo>
                  <a:pt x="5588556" y="0"/>
                </a:lnTo>
                <a:lnTo>
                  <a:pt x="7955975" y="6876541"/>
                </a:lnTo>
                <a:lnTo>
                  <a:pt x="0" y="6914119"/>
                </a:lnTo>
                <a:cubicBezTo>
                  <a:pt x="4175" y="4609413"/>
                  <a:pt x="8351" y="2304706"/>
                  <a:pt x="12526" y="0"/>
                </a:cubicBezTo>
                <a:close/>
              </a:path>
            </a:pathLst>
          </a:custGeom>
          <a:solidFill>
            <a:schemeClr val="tx2">
              <a:alpha val="78827"/>
            </a:schemeClr>
          </a:solidFill>
        </p:spPr>
        <p:txBody>
          <a:bodyPr lIns="864000" rIns="1800000" anchor="ctr">
            <a:normAutofit/>
          </a:bodyPr>
          <a:lstStyle>
            <a:lvl1pPr algn="l">
              <a:defRPr sz="4400">
                <a:solidFill>
                  <a:schemeClr val="bg1"/>
                </a:solidFill>
              </a:defRPr>
            </a:lvl1pPr>
          </a:lstStyle>
          <a:p>
            <a:r>
              <a:rPr lang="en-GB"/>
              <a:t>Click to edit Master title style</a:t>
            </a:r>
          </a:p>
        </p:txBody>
      </p:sp>
      <p:sp>
        <p:nvSpPr>
          <p:cNvPr id="3" name="Subtitle 2">
            <a:extLst>
              <a:ext uri="{FF2B5EF4-FFF2-40B4-BE49-F238E27FC236}">
                <a16:creationId xmlns:a16="http://schemas.microsoft.com/office/drawing/2014/main" id="{392158E2-067C-A95D-5B1E-1B97FC3A9317}"/>
              </a:ext>
            </a:extLst>
          </p:cNvPr>
          <p:cNvSpPr>
            <a:spLocks noGrp="1"/>
          </p:cNvSpPr>
          <p:nvPr>
            <p:ph type="subTitle" idx="1" hasCustomPrompt="1"/>
          </p:nvPr>
        </p:nvSpPr>
        <p:spPr>
          <a:xfrm>
            <a:off x="763815" y="1988134"/>
            <a:ext cx="3974927" cy="431343"/>
          </a:xfrm>
        </p:spPr>
        <p:txBody>
          <a:bodyPr>
            <a:normAutofit/>
          </a:bodyPr>
          <a:lstStyle>
            <a:lvl1pPr marL="0" indent="0" algn="l">
              <a:buNone/>
              <a:defRPr sz="1400">
                <a:solidFill>
                  <a:schemeClr val="accent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Client name</a:t>
            </a:r>
          </a:p>
        </p:txBody>
      </p:sp>
      <p:sp>
        <p:nvSpPr>
          <p:cNvPr id="6" name="Slide Number Placeholder 5">
            <a:extLst>
              <a:ext uri="{FF2B5EF4-FFF2-40B4-BE49-F238E27FC236}">
                <a16:creationId xmlns:a16="http://schemas.microsoft.com/office/drawing/2014/main" id="{542C8F22-1FD5-E0B5-23E6-FD22AD7F040E}"/>
              </a:ext>
            </a:extLst>
          </p:cNvPr>
          <p:cNvSpPr>
            <a:spLocks noGrp="1"/>
          </p:cNvSpPr>
          <p:nvPr>
            <p:ph type="sldNum" sz="quarter" idx="12"/>
          </p:nvPr>
        </p:nvSpPr>
        <p:spPr>
          <a:xfrm>
            <a:off x="10997871" y="6356350"/>
            <a:ext cx="701040" cy="365125"/>
          </a:xfrm>
        </p:spPr>
        <p:txBody>
          <a:bodyPr/>
          <a:lstStyle/>
          <a:p>
            <a:fld id="{79A14681-099A-2E44-B31D-F483AC1E37F0}" type="slidenum">
              <a:rPr lang="en-GB" smtClean="0"/>
              <a:t>‹#›</a:t>
            </a:fld>
            <a:endParaRPr lang="en-GB"/>
          </a:p>
        </p:txBody>
      </p:sp>
      <p:sp>
        <p:nvSpPr>
          <p:cNvPr id="11" name="Picture Placeholder 10">
            <a:extLst>
              <a:ext uri="{FF2B5EF4-FFF2-40B4-BE49-F238E27FC236}">
                <a16:creationId xmlns:a16="http://schemas.microsoft.com/office/drawing/2014/main" id="{EA763731-A62E-5F71-1D77-3BC6C880BEB3}"/>
              </a:ext>
            </a:extLst>
          </p:cNvPr>
          <p:cNvSpPr>
            <a:spLocks noGrp="1"/>
          </p:cNvSpPr>
          <p:nvPr>
            <p:ph type="pic" sz="quarter" idx="14" hasCustomPrompt="1"/>
          </p:nvPr>
        </p:nvSpPr>
        <p:spPr>
          <a:xfrm>
            <a:off x="9969735" y="0"/>
            <a:ext cx="1729176" cy="1314450"/>
          </a:xfrm>
          <a:solidFill>
            <a:schemeClr val="bg1"/>
          </a:solidFill>
        </p:spPr>
        <p:txBody>
          <a:bodyPr/>
          <a:lstStyle>
            <a:lvl1pPr>
              <a:defRPr/>
            </a:lvl1pPr>
          </a:lstStyle>
          <a:p>
            <a:r>
              <a:rPr lang="en-GB"/>
              <a:t>Client logo</a:t>
            </a:r>
          </a:p>
        </p:txBody>
      </p:sp>
      <p:sp>
        <p:nvSpPr>
          <p:cNvPr id="16" name="Text Placeholder 15">
            <a:extLst>
              <a:ext uri="{FF2B5EF4-FFF2-40B4-BE49-F238E27FC236}">
                <a16:creationId xmlns:a16="http://schemas.microsoft.com/office/drawing/2014/main" id="{78567E86-B262-4684-B3BB-5FC6C5990FF5}"/>
              </a:ext>
            </a:extLst>
          </p:cNvPr>
          <p:cNvSpPr>
            <a:spLocks noGrp="1"/>
          </p:cNvSpPr>
          <p:nvPr>
            <p:ph type="body" sz="quarter" idx="15"/>
          </p:nvPr>
        </p:nvSpPr>
        <p:spPr>
          <a:xfrm>
            <a:off x="763775" y="4548249"/>
            <a:ext cx="4640263" cy="1163576"/>
          </a:xfrm>
        </p:spPr>
        <p:txBody>
          <a:bodyPr>
            <a:noAutofit/>
          </a:bodyPr>
          <a:lstStyle>
            <a:lvl1pPr marL="0" indent="0">
              <a:buNone/>
              <a:defRPr sz="2000" i="1">
                <a:solidFill>
                  <a:schemeClr val="bg1"/>
                </a:solidFill>
                <a:latin typeface="Baskerville" panose="02020502070401020303" pitchFamily="18" charset="0"/>
                <a:ea typeface="Baskerville" panose="02020502070401020303" pitchFamily="18" charset="0"/>
              </a:defRPr>
            </a:lvl1pPr>
            <a:lvl2pPr marL="457200" indent="0">
              <a:buNone/>
              <a:defRPr sz="1400" i="1">
                <a:solidFill>
                  <a:schemeClr val="bg1"/>
                </a:solidFill>
                <a:latin typeface="Baskerville" panose="02020502070401020303" pitchFamily="18" charset="0"/>
                <a:ea typeface="Baskerville" panose="02020502070401020303" pitchFamily="18" charset="0"/>
              </a:defRPr>
            </a:lvl2pPr>
            <a:lvl3pPr marL="914400" indent="0">
              <a:buNone/>
              <a:defRPr sz="1400" i="1">
                <a:solidFill>
                  <a:schemeClr val="bg1"/>
                </a:solidFill>
                <a:latin typeface="Baskerville" panose="02020502070401020303" pitchFamily="18" charset="0"/>
                <a:ea typeface="Baskerville" panose="02020502070401020303" pitchFamily="18" charset="0"/>
              </a:defRPr>
            </a:lvl3pPr>
            <a:lvl4pPr marL="1371600" indent="0">
              <a:buNone/>
              <a:defRPr sz="1400" i="1">
                <a:solidFill>
                  <a:schemeClr val="bg1"/>
                </a:solidFill>
                <a:latin typeface="Baskerville" panose="02020502070401020303" pitchFamily="18" charset="0"/>
                <a:ea typeface="Baskerville" panose="02020502070401020303" pitchFamily="18" charset="0"/>
              </a:defRPr>
            </a:lvl4pPr>
            <a:lvl5pPr marL="1828800" indent="0">
              <a:buNone/>
              <a:defRPr sz="1400" i="1">
                <a:solidFill>
                  <a:schemeClr val="bg1"/>
                </a:solidFill>
                <a:latin typeface="Baskerville" panose="02020502070401020303" pitchFamily="18" charset="0"/>
                <a:ea typeface="Baskerville" panose="02020502070401020303" pitchFamily="18" charset="0"/>
              </a:defRPr>
            </a:lvl5pPr>
          </a:lstStyle>
          <a:p>
            <a:pPr lvl="0"/>
            <a:r>
              <a:rPr lang="en-GB"/>
              <a:t>Click to edit Master text styles</a:t>
            </a:r>
          </a:p>
        </p:txBody>
      </p:sp>
      <p:sp>
        <p:nvSpPr>
          <p:cNvPr id="20" name="Text Placeholder 19">
            <a:extLst>
              <a:ext uri="{FF2B5EF4-FFF2-40B4-BE49-F238E27FC236}">
                <a16:creationId xmlns:a16="http://schemas.microsoft.com/office/drawing/2014/main" id="{4432CC67-1365-E99A-A1AF-485201A120A2}"/>
              </a:ext>
            </a:extLst>
          </p:cNvPr>
          <p:cNvSpPr>
            <a:spLocks noGrp="1"/>
          </p:cNvSpPr>
          <p:nvPr>
            <p:ph type="body" sz="quarter" idx="16" hasCustomPrompt="1"/>
          </p:nvPr>
        </p:nvSpPr>
        <p:spPr>
          <a:xfrm>
            <a:off x="10164763" y="5878285"/>
            <a:ext cx="1537548" cy="260577"/>
          </a:xfrm>
        </p:spPr>
        <p:txBody>
          <a:bodyPr>
            <a:noAutofit/>
          </a:bodyPr>
          <a:lstStyle>
            <a:lvl1pPr marL="0" indent="0" algn="r">
              <a:buNone/>
              <a:defRPr sz="1000" b="1">
                <a:solidFill>
                  <a:schemeClr val="bg1"/>
                </a:solidFill>
              </a:defRPr>
            </a:lvl1pPr>
            <a:lvl2pPr marL="457200" indent="0">
              <a:buNone/>
              <a:defRPr sz="1000" b="1">
                <a:solidFill>
                  <a:schemeClr val="bg1"/>
                </a:solidFill>
              </a:defRPr>
            </a:lvl2pPr>
            <a:lvl3pPr marL="914400" indent="0">
              <a:buNone/>
              <a:defRPr sz="1000" b="1">
                <a:solidFill>
                  <a:schemeClr val="bg1"/>
                </a:solidFill>
              </a:defRPr>
            </a:lvl3pPr>
            <a:lvl4pPr marL="1371600" indent="0">
              <a:buNone/>
              <a:defRPr sz="1000" b="1">
                <a:solidFill>
                  <a:schemeClr val="bg1"/>
                </a:solidFill>
              </a:defRPr>
            </a:lvl4pPr>
            <a:lvl5pPr marL="1828800" indent="0">
              <a:buNone/>
              <a:defRPr sz="1000" b="1">
                <a:solidFill>
                  <a:schemeClr val="bg1"/>
                </a:solidFill>
              </a:defRPr>
            </a:lvl5pPr>
          </a:lstStyle>
          <a:p>
            <a:pPr lvl="0"/>
            <a:r>
              <a:rPr lang="en-GB"/>
              <a:t>Publication date</a:t>
            </a:r>
          </a:p>
        </p:txBody>
      </p:sp>
      <p:sp>
        <p:nvSpPr>
          <p:cNvPr id="22" name="Text Placeholder 21">
            <a:extLst>
              <a:ext uri="{FF2B5EF4-FFF2-40B4-BE49-F238E27FC236}">
                <a16:creationId xmlns:a16="http://schemas.microsoft.com/office/drawing/2014/main" id="{5BCF271F-8F6F-7C6E-8BD8-A0E4F3CD0D0C}"/>
              </a:ext>
            </a:extLst>
          </p:cNvPr>
          <p:cNvSpPr>
            <a:spLocks noGrp="1"/>
          </p:cNvSpPr>
          <p:nvPr>
            <p:ph type="body" sz="quarter" idx="17"/>
          </p:nvPr>
        </p:nvSpPr>
        <p:spPr>
          <a:xfrm>
            <a:off x="763588" y="5878513"/>
            <a:ext cx="4640262" cy="392112"/>
          </a:xfrm>
        </p:spPr>
        <p:txBody>
          <a:bodyPr>
            <a:noAutofit/>
          </a:bodyPr>
          <a:lstStyle>
            <a:lvl1pPr marL="0" indent="0">
              <a:buNone/>
              <a:defRPr sz="1000" b="1">
                <a:solidFill>
                  <a:schemeClr val="bg1"/>
                </a:solidFill>
              </a:defRPr>
            </a:lvl1pPr>
            <a:lvl2pPr marL="457200" indent="0">
              <a:buNone/>
              <a:defRPr sz="1000" b="1">
                <a:solidFill>
                  <a:schemeClr val="bg1"/>
                </a:solidFill>
              </a:defRPr>
            </a:lvl2pPr>
            <a:lvl3pPr marL="914400" indent="0">
              <a:buNone/>
              <a:defRPr sz="1000" b="1">
                <a:solidFill>
                  <a:schemeClr val="bg1"/>
                </a:solidFill>
              </a:defRPr>
            </a:lvl3pPr>
            <a:lvl4pPr marL="1371600" indent="0">
              <a:buNone/>
              <a:defRPr sz="1000" b="1">
                <a:solidFill>
                  <a:schemeClr val="bg1"/>
                </a:solidFill>
              </a:defRPr>
            </a:lvl4pPr>
            <a:lvl5pPr marL="1828800" indent="0">
              <a:buNone/>
              <a:defRPr sz="1000" b="1">
                <a:solidFill>
                  <a:schemeClr val="bg1"/>
                </a:solidFill>
              </a:defRPr>
            </a:lvl5pPr>
          </a:lstStyle>
          <a:p>
            <a:pPr lvl="0"/>
            <a:r>
              <a:rPr lang="en-GB"/>
              <a:t>Click to edit Master text styles</a:t>
            </a:r>
          </a:p>
        </p:txBody>
      </p:sp>
    </p:spTree>
    <p:extLst>
      <p:ext uri="{BB962C8B-B14F-4D97-AF65-F5344CB8AC3E}">
        <p14:creationId xmlns:p14="http://schemas.microsoft.com/office/powerpoint/2010/main" val="333822790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DE16B3D-4A21-7813-20CE-CD3882BEBD76}"/>
              </a:ext>
            </a:extLst>
          </p:cNvPr>
          <p:cNvSpPr/>
          <p:nvPr userDrawn="1"/>
        </p:nvSpPr>
        <p:spPr>
          <a:xfrm>
            <a:off x="0" y="0"/>
            <a:ext cx="12192000" cy="843280"/>
          </a:xfrm>
          <a:prstGeom prst="rect">
            <a:avLst/>
          </a:prstGeom>
          <a:solidFill>
            <a:schemeClr val="bg2">
              <a:alpha val="69659"/>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1"/>
          </a:p>
        </p:txBody>
      </p:sp>
      <p:sp>
        <p:nvSpPr>
          <p:cNvPr id="2" name="Title 1">
            <a:extLst>
              <a:ext uri="{FF2B5EF4-FFF2-40B4-BE49-F238E27FC236}">
                <a16:creationId xmlns:a16="http://schemas.microsoft.com/office/drawing/2014/main" id="{7B554CE3-813C-EAE6-5157-DC5C65F85918}"/>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CAEAEB9-5C08-885B-D4D2-71C079A95CA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69E0A3F5-7DC4-B4CD-8819-D6FFB06D10B2}"/>
              </a:ext>
            </a:extLst>
          </p:cNvPr>
          <p:cNvSpPr>
            <a:spLocks noGrp="1"/>
          </p:cNvSpPr>
          <p:nvPr>
            <p:ph type="sldNum" sz="quarter" idx="12"/>
          </p:nvPr>
        </p:nvSpPr>
        <p:spPr/>
        <p:txBody>
          <a:bodyPr/>
          <a:lstStyle/>
          <a:p>
            <a:fld id="{79A14681-099A-2E44-B31D-F483AC1E37F0}" type="slidenum">
              <a:rPr lang="en-GB" smtClean="0"/>
              <a:t>‹#›</a:t>
            </a:fld>
            <a:endParaRPr lang="en-GB"/>
          </a:p>
        </p:txBody>
      </p:sp>
    </p:spTree>
    <p:extLst>
      <p:ext uri="{BB962C8B-B14F-4D97-AF65-F5344CB8AC3E}">
        <p14:creationId xmlns:p14="http://schemas.microsoft.com/office/powerpoint/2010/main" val="3233625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2" name="Freeform 41">
            <a:extLst>
              <a:ext uri="{FF2B5EF4-FFF2-40B4-BE49-F238E27FC236}">
                <a16:creationId xmlns:a16="http://schemas.microsoft.com/office/drawing/2014/main" id="{0C8738B9-BDCE-9340-21F9-70B650FF8243}"/>
              </a:ext>
            </a:extLst>
          </p:cNvPr>
          <p:cNvSpPr/>
          <p:nvPr userDrawn="1"/>
        </p:nvSpPr>
        <p:spPr>
          <a:xfrm>
            <a:off x="9046464" y="844588"/>
            <a:ext cx="3145536" cy="6007686"/>
          </a:xfrm>
          <a:custGeom>
            <a:avLst/>
            <a:gdLst>
              <a:gd name="connsiteX0" fmla="*/ 3145536 w 3145536"/>
              <a:gd name="connsiteY0" fmla="*/ 0 h 6007686"/>
              <a:gd name="connsiteX1" fmla="*/ 3145536 w 3145536"/>
              <a:gd name="connsiteY1" fmla="*/ 6007686 h 6007686"/>
              <a:gd name="connsiteX2" fmla="*/ 2718816 w 3145536"/>
              <a:gd name="connsiteY2" fmla="*/ 6001220 h 6007686"/>
              <a:gd name="connsiteX3" fmla="*/ 1219200 w 3145536"/>
              <a:gd name="connsiteY3" fmla="*/ 2691092 h 6007686"/>
              <a:gd name="connsiteX4" fmla="*/ 0 w 3145536"/>
              <a:gd name="connsiteY4" fmla="*/ 10884 h 6007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5536" h="6007686">
                <a:moveTo>
                  <a:pt x="3145536" y="0"/>
                </a:moveTo>
                <a:lnTo>
                  <a:pt x="3145536" y="6007686"/>
                </a:lnTo>
                <a:lnTo>
                  <a:pt x="2718816" y="6001220"/>
                </a:lnTo>
                <a:lnTo>
                  <a:pt x="1219200" y="2691092"/>
                </a:lnTo>
                <a:lnTo>
                  <a:pt x="0" y="10884"/>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solidFill>
                <a:schemeClr val="bg1"/>
              </a:solidFill>
            </a:endParaRPr>
          </a:p>
        </p:txBody>
      </p:sp>
      <p:sp>
        <p:nvSpPr>
          <p:cNvPr id="38" name="Rectangle 37">
            <a:extLst>
              <a:ext uri="{FF2B5EF4-FFF2-40B4-BE49-F238E27FC236}">
                <a16:creationId xmlns:a16="http://schemas.microsoft.com/office/drawing/2014/main" id="{2896E16F-7500-71F9-D8F7-1A23392E40DC}"/>
              </a:ext>
            </a:extLst>
          </p:cNvPr>
          <p:cNvSpPr/>
          <p:nvPr userDrawn="1"/>
        </p:nvSpPr>
        <p:spPr>
          <a:xfrm>
            <a:off x="0" y="0"/>
            <a:ext cx="12192000" cy="843280"/>
          </a:xfrm>
          <a:prstGeom prst="rect">
            <a:avLst/>
          </a:prstGeom>
          <a:solidFill>
            <a:schemeClr val="bg2">
              <a:alpha val="69659"/>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1"/>
          </a:p>
        </p:txBody>
      </p:sp>
      <p:sp>
        <p:nvSpPr>
          <p:cNvPr id="2" name="Title 1">
            <a:extLst>
              <a:ext uri="{FF2B5EF4-FFF2-40B4-BE49-F238E27FC236}">
                <a16:creationId xmlns:a16="http://schemas.microsoft.com/office/drawing/2014/main" id="{7B554CE3-813C-EAE6-5157-DC5C65F85918}"/>
              </a:ext>
            </a:extLst>
          </p:cNvPr>
          <p:cNvSpPr>
            <a:spLocks noGrp="1"/>
          </p:cNvSpPr>
          <p:nvPr>
            <p:ph type="title"/>
          </p:nvPr>
        </p:nvSpPr>
        <p:spPr>
          <a:xfrm>
            <a:off x="394563" y="183492"/>
            <a:ext cx="5413301" cy="506586"/>
          </a:xfrm>
        </p:spPr>
        <p:txBody>
          <a:bodyPr>
            <a:noAutofit/>
          </a:bodyPr>
          <a:lstStyle>
            <a:lvl1pPr>
              <a:defRPr sz="2400"/>
            </a:lvl1pPr>
          </a:lstStyle>
          <a:p>
            <a:r>
              <a:rPr lang="en-GB"/>
              <a:t>Click to edit Master title style</a:t>
            </a:r>
          </a:p>
        </p:txBody>
      </p:sp>
      <p:sp>
        <p:nvSpPr>
          <p:cNvPr id="3" name="Content Placeholder 2">
            <a:extLst>
              <a:ext uri="{FF2B5EF4-FFF2-40B4-BE49-F238E27FC236}">
                <a16:creationId xmlns:a16="http://schemas.microsoft.com/office/drawing/2014/main" id="{5CAEAEB9-5C08-885B-D4D2-71C079A95CA2}"/>
              </a:ext>
            </a:extLst>
          </p:cNvPr>
          <p:cNvSpPr>
            <a:spLocks noGrp="1"/>
          </p:cNvSpPr>
          <p:nvPr>
            <p:ph idx="1" hasCustomPrompt="1"/>
          </p:nvPr>
        </p:nvSpPr>
        <p:spPr>
          <a:xfrm>
            <a:off x="572377" y="2731469"/>
            <a:ext cx="6741889" cy="2901156"/>
          </a:xfrm>
        </p:spPr>
        <p:txBody>
          <a:bodyPr>
            <a:normAutofit/>
          </a:bodyPr>
          <a:lstStyle>
            <a:lvl1pPr>
              <a:defRPr sz="900"/>
            </a:lvl1pPr>
            <a:lvl2pPr>
              <a:defRPr sz="900"/>
            </a:lvl2pPr>
            <a:lvl3pPr>
              <a:defRPr sz="900"/>
            </a:lvl3pPr>
            <a:lvl4pPr>
              <a:defRPr sz="900"/>
            </a:lvl4pPr>
            <a:lvl5pPr>
              <a:defRPr sz="900"/>
            </a:lvl5pPr>
          </a:lstStyle>
          <a:p>
            <a:pPr lvl="0"/>
            <a:r>
              <a:rPr lang="en-GB"/>
              <a:t>Introduction text</a:t>
            </a:r>
          </a:p>
          <a:p>
            <a:pPr lvl="1"/>
            <a:r>
              <a:rPr lang="en-GB"/>
              <a:t>Second level</a:t>
            </a:r>
          </a:p>
          <a:p>
            <a:pPr lvl="2"/>
            <a:r>
              <a:rPr lang="en-GB"/>
              <a:t>Third level</a:t>
            </a:r>
          </a:p>
          <a:p>
            <a:pPr lvl="3"/>
            <a:r>
              <a:rPr lang="en-GB"/>
              <a:t>Fourth level</a:t>
            </a:r>
          </a:p>
          <a:p>
            <a:pPr lvl="4"/>
            <a:r>
              <a:rPr lang="en-GB"/>
              <a:t>Fifth level</a:t>
            </a:r>
          </a:p>
        </p:txBody>
      </p:sp>
      <p:sp>
        <p:nvSpPr>
          <p:cNvPr id="5" name="Picture Placeholder 4">
            <a:extLst>
              <a:ext uri="{FF2B5EF4-FFF2-40B4-BE49-F238E27FC236}">
                <a16:creationId xmlns:a16="http://schemas.microsoft.com/office/drawing/2014/main" id="{EB53C974-D28F-CF7B-C4E4-81FA7EB554C6}"/>
              </a:ext>
            </a:extLst>
          </p:cNvPr>
          <p:cNvSpPr>
            <a:spLocks noGrp="1"/>
          </p:cNvSpPr>
          <p:nvPr>
            <p:ph type="pic" sz="quarter" idx="14"/>
          </p:nvPr>
        </p:nvSpPr>
        <p:spPr>
          <a:xfrm>
            <a:off x="8116747" y="2819103"/>
            <a:ext cx="3716452" cy="4062670"/>
          </a:xfrm>
          <a:prstGeom prst="triangle">
            <a:avLst>
              <a:gd name="adj" fmla="val 50000"/>
            </a:avLst>
          </a:prstGeom>
          <a:pattFill prst="pct75">
            <a:fgClr>
              <a:schemeClr val="bg2"/>
            </a:fgClr>
            <a:bgClr>
              <a:schemeClr val="bg1"/>
            </a:bgClr>
          </a:pattFill>
        </p:spPr>
        <p:txBody>
          <a:bodyPr/>
          <a:lstStyle/>
          <a:p>
            <a:endParaRPr lang="en-GB"/>
          </a:p>
        </p:txBody>
      </p:sp>
      <p:sp>
        <p:nvSpPr>
          <p:cNvPr id="12" name="Text Placeholder 11">
            <a:extLst>
              <a:ext uri="{FF2B5EF4-FFF2-40B4-BE49-F238E27FC236}">
                <a16:creationId xmlns:a16="http://schemas.microsoft.com/office/drawing/2014/main" id="{31D45153-D5FA-DB5F-56AD-123BA8D33599}"/>
              </a:ext>
            </a:extLst>
          </p:cNvPr>
          <p:cNvSpPr>
            <a:spLocks noGrp="1"/>
          </p:cNvSpPr>
          <p:nvPr>
            <p:ph type="body" sz="quarter" idx="15" hasCustomPrompt="1"/>
          </p:nvPr>
        </p:nvSpPr>
        <p:spPr>
          <a:xfrm>
            <a:off x="572377" y="1225375"/>
            <a:ext cx="3262312" cy="320675"/>
          </a:xfrm>
        </p:spPr>
        <p:txBody>
          <a:bodyPr>
            <a:noAutofit/>
          </a:bodyPr>
          <a:lstStyle>
            <a:lvl1pPr marL="0" indent="0">
              <a:buNone/>
              <a:defRPr sz="1200">
                <a:latin typeface="Baskerville" panose="02020502070401020303" pitchFamily="18" charset="0"/>
                <a:ea typeface="Baskerville" panose="02020502070401020303" pitchFamily="18" charset="0"/>
              </a:defRPr>
            </a:lvl1pPr>
            <a:lvl2pPr marL="457200" indent="0">
              <a:buNone/>
              <a:defRPr sz="1000">
                <a:latin typeface="Baskerville" panose="02020502070401020303" pitchFamily="18" charset="0"/>
                <a:ea typeface="Baskerville" panose="02020502070401020303" pitchFamily="18" charset="0"/>
              </a:defRPr>
            </a:lvl2pPr>
            <a:lvl3pPr marL="914400" indent="0">
              <a:buNone/>
              <a:defRPr sz="1000">
                <a:latin typeface="Baskerville" panose="02020502070401020303" pitchFamily="18" charset="0"/>
                <a:ea typeface="Baskerville" panose="02020502070401020303" pitchFamily="18" charset="0"/>
              </a:defRPr>
            </a:lvl3pPr>
            <a:lvl4pPr marL="1371600" indent="0">
              <a:buNone/>
              <a:defRPr sz="1000">
                <a:latin typeface="Baskerville" panose="02020502070401020303" pitchFamily="18" charset="0"/>
                <a:ea typeface="Baskerville" panose="02020502070401020303" pitchFamily="18" charset="0"/>
              </a:defRPr>
            </a:lvl4pPr>
            <a:lvl5pPr marL="1828800" indent="0">
              <a:buNone/>
              <a:defRPr sz="1000">
                <a:latin typeface="Baskerville" panose="02020502070401020303" pitchFamily="18" charset="0"/>
                <a:ea typeface="Baskerville" panose="02020502070401020303" pitchFamily="18" charset="0"/>
              </a:defRPr>
            </a:lvl5pPr>
          </a:lstStyle>
          <a:p>
            <a:pPr lvl="0"/>
            <a:r>
              <a:rPr lang="en-GB"/>
              <a:t>Supplier name:</a:t>
            </a:r>
          </a:p>
        </p:txBody>
      </p:sp>
      <p:sp>
        <p:nvSpPr>
          <p:cNvPr id="14" name="Text Placeholder 13">
            <a:extLst>
              <a:ext uri="{FF2B5EF4-FFF2-40B4-BE49-F238E27FC236}">
                <a16:creationId xmlns:a16="http://schemas.microsoft.com/office/drawing/2014/main" id="{25CA7F94-2291-994E-7AD9-6003CFAFBEF8}"/>
              </a:ext>
            </a:extLst>
          </p:cNvPr>
          <p:cNvSpPr>
            <a:spLocks noGrp="1"/>
          </p:cNvSpPr>
          <p:nvPr>
            <p:ph type="body" sz="quarter" idx="16" hasCustomPrompt="1"/>
          </p:nvPr>
        </p:nvSpPr>
        <p:spPr>
          <a:xfrm>
            <a:off x="572377" y="1557924"/>
            <a:ext cx="3262312" cy="396000"/>
          </a:xfrm>
          <a:solidFill>
            <a:schemeClr val="bg2">
              <a:alpha val="70000"/>
            </a:schemeClr>
          </a:solidFill>
        </p:spPr>
        <p:txBody>
          <a:bodyPr anchor="ctr">
            <a:normAutofit/>
          </a:bodyPr>
          <a:lstStyle>
            <a:lvl1pPr marL="0" indent="0">
              <a:buNone/>
              <a:defRPr sz="900" b="0">
                <a:latin typeface="Verdana" panose="020B0604030504040204" pitchFamily="34" charset="0"/>
                <a:ea typeface="Verdana" panose="020B0604030504040204" pitchFamily="34" charset="0"/>
                <a:cs typeface="Verdana" panose="020B0604030504040204" pitchFamily="34" charset="0"/>
              </a:defRPr>
            </a:lvl1pPr>
            <a:lvl2pPr marL="457200" indent="0">
              <a:buNone/>
              <a:defRPr>
                <a:latin typeface="Verdana" panose="020B0604030504040204" pitchFamily="34" charset="0"/>
                <a:ea typeface="Verdana" panose="020B0604030504040204" pitchFamily="34" charset="0"/>
                <a:cs typeface="Verdana" panose="020B0604030504040204" pitchFamily="34" charset="0"/>
              </a:defRPr>
            </a:lvl2pPr>
            <a:lvl3pPr marL="914400" indent="0">
              <a:buNone/>
              <a:defRPr>
                <a:latin typeface="Verdana" panose="020B0604030504040204" pitchFamily="34" charset="0"/>
                <a:ea typeface="Verdana" panose="020B0604030504040204" pitchFamily="34" charset="0"/>
                <a:cs typeface="Verdana" panose="020B0604030504040204" pitchFamily="34" charset="0"/>
              </a:defRPr>
            </a:lvl3pPr>
            <a:lvl4pPr marL="1371600" indent="0">
              <a:buNone/>
              <a:defRPr>
                <a:latin typeface="Verdana" panose="020B0604030504040204" pitchFamily="34" charset="0"/>
                <a:ea typeface="Verdana" panose="020B0604030504040204" pitchFamily="34" charset="0"/>
                <a:cs typeface="Verdana" panose="020B0604030504040204" pitchFamily="34" charset="0"/>
              </a:defRPr>
            </a:lvl4pPr>
            <a:lvl5pPr marL="1828800" indent="0">
              <a:buNone/>
              <a:defRPr>
                <a:latin typeface="Verdana" panose="020B0604030504040204" pitchFamily="34" charset="0"/>
                <a:ea typeface="Verdana" panose="020B0604030504040204" pitchFamily="34" charset="0"/>
                <a:cs typeface="Verdana" panose="020B0604030504040204" pitchFamily="34" charset="0"/>
              </a:defRPr>
            </a:lvl5pPr>
          </a:lstStyle>
          <a:p>
            <a:r>
              <a:rPr lang="en-GB" sz="900" b="1"/>
              <a:t>[</a:t>
            </a:r>
            <a:r>
              <a:rPr lang="en-GB" sz="900" b="1" err="1"/>
              <a:t>Data.ClientName</a:t>
            </a:r>
            <a:r>
              <a:rPr lang="en-GB" sz="900" b="1"/>
              <a:t>]</a:t>
            </a:r>
          </a:p>
        </p:txBody>
      </p:sp>
      <p:sp>
        <p:nvSpPr>
          <p:cNvPr id="17" name="Oval 16">
            <a:extLst>
              <a:ext uri="{FF2B5EF4-FFF2-40B4-BE49-F238E27FC236}">
                <a16:creationId xmlns:a16="http://schemas.microsoft.com/office/drawing/2014/main" id="{BF25963C-F34C-C7A1-9EC3-A0600A2C9F86}"/>
              </a:ext>
            </a:extLst>
          </p:cNvPr>
          <p:cNvSpPr/>
          <p:nvPr userDrawn="1"/>
        </p:nvSpPr>
        <p:spPr>
          <a:xfrm>
            <a:off x="8830408" y="1349050"/>
            <a:ext cx="1579418" cy="157941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E6556A1F-544B-CBF3-CD92-ACB56DB2C7CF}"/>
              </a:ext>
            </a:extLst>
          </p:cNvPr>
          <p:cNvSpPr txBox="1"/>
          <p:nvPr userDrawn="1"/>
        </p:nvSpPr>
        <p:spPr>
          <a:xfrm>
            <a:off x="8918933" y="1762871"/>
            <a:ext cx="1402368" cy="461665"/>
          </a:xfrm>
          <a:prstGeom prst="rect">
            <a:avLst/>
          </a:prstGeom>
          <a:noFill/>
        </p:spPr>
        <p:txBody>
          <a:bodyPr wrap="square" rtlCol="0">
            <a:spAutoFit/>
          </a:bodyPr>
          <a:lstStyle/>
          <a:p>
            <a:pPr algn="ctr"/>
            <a:r>
              <a:rPr lang="en-GB" sz="1200">
                <a:solidFill>
                  <a:schemeClr val="bg1"/>
                </a:solidFill>
                <a:latin typeface="Baskerville" panose="02020502070401020303" pitchFamily="18" charset="0"/>
                <a:ea typeface="Baskerville" panose="02020502070401020303" pitchFamily="18" charset="0"/>
              </a:rPr>
              <a:t>Commitment to achieving Net Zero:</a:t>
            </a:r>
          </a:p>
        </p:txBody>
      </p:sp>
      <p:sp>
        <p:nvSpPr>
          <p:cNvPr id="22" name="Text Placeholder 21">
            <a:extLst>
              <a:ext uri="{FF2B5EF4-FFF2-40B4-BE49-F238E27FC236}">
                <a16:creationId xmlns:a16="http://schemas.microsoft.com/office/drawing/2014/main" id="{0E97664C-DE77-DBE0-34F4-82941A53C4AC}"/>
              </a:ext>
            </a:extLst>
          </p:cNvPr>
          <p:cNvSpPr>
            <a:spLocks noGrp="1"/>
          </p:cNvSpPr>
          <p:nvPr>
            <p:ph type="body" sz="quarter" idx="17" hasCustomPrompt="1"/>
          </p:nvPr>
        </p:nvSpPr>
        <p:spPr>
          <a:xfrm>
            <a:off x="8862117" y="2185056"/>
            <a:ext cx="1492250" cy="909662"/>
          </a:xfrm>
        </p:spPr>
        <p:txBody>
          <a:bodyPr tIns="0">
            <a:noAutofit/>
          </a:bodyPr>
          <a:lstStyle>
            <a:lvl1pPr marL="0" indent="0" algn="ctr">
              <a:buNone/>
              <a:defRPr sz="3200">
                <a:solidFill>
                  <a:schemeClr val="bg1"/>
                </a:solidFill>
                <a:latin typeface="Baskerville" panose="02020502070401020303" pitchFamily="18" charset="0"/>
                <a:ea typeface="Baskerville" panose="02020502070401020303" pitchFamily="18" charset="0"/>
              </a:defRPr>
            </a:lvl1pPr>
            <a:lvl2pPr marL="457200" indent="0">
              <a:buNone/>
              <a:defRPr sz="4400">
                <a:solidFill>
                  <a:schemeClr val="bg1"/>
                </a:solidFill>
              </a:defRPr>
            </a:lvl2pPr>
            <a:lvl3pPr marL="914400" indent="0">
              <a:buNone/>
              <a:defRPr sz="4400">
                <a:solidFill>
                  <a:schemeClr val="bg1"/>
                </a:solidFill>
              </a:defRPr>
            </a:lvl3pPr>
            <a:lvl4pPr marL="1371600" indent="0" algn="ctr">
              <a:buNone/>
              <a:defRPr sz="4400">
                <a:solidFill>
                  <a:schemeClr val="bg1"/>
                </a:solidFill>
              </a:defRPr>
            </a:lvl4pPr>
            <a:lvl5pPr marL="1828800" indent="0">
              <a:buNone/>
              <a:defRPr sz="4400">
                <a:solidFill>
                  <a:schemeClr val="bg1"/>
                </a:solidFill>
              </a:defRPr>
            </a:lvl5pPr>
          </a:lstStyle>
          <a:p>
            <a:pPr lvl="0"/>
            <a:r>
              <a:rPr lang="en-GB"/>
              <a:t>Year</a:t>
            </a:r>
          </a:p>
        </p:txBody>
      </p:sp>
      <p:sp>
        <p:nvSpPr>
          <p:cNvPr id="24" name="Text Placeholder 23">
            <a:extLst>
              <a:ext uri="{FF2B5EF4-FFF2-40B4-BE49-F238E27FC236}">
                <a16:creationId xmlns:a16="http://schemas.microsoft.com/office/drawing/2014/main" id="{06AD7698-265C-B98D-3A23-1949668E7A82}"/>
              </a:ext>
            </a:extLst>
          </p:cNvPr>
          <p:cNvSpPr>
            <a:spLocks noGrp="1"/>
          </p:cNvSpPr>
          <p:nvPr>
            <p:ph type="body" sz="quarter" idx="18" hasCustomPrompt="1"/>
          </p:nvPr>
        </p:nvSpPr>
        <p:spPr>
          <a:xfrm>
            <a:off x="4051953" y="1225375"/>
            <a:ext cx="3262313" cy="320675"/>
          </a:xfrm>
        </p:spPr>
        <p:txBody>
          <a:bodyPr>
            <a:noAutofit/>
          </a:bodyPr>
          <a:lstStyle>
            <a:lvl1pPr marL="0" indent="0">
              <a:buNone/>
              <a:defRPr sz="1200">
                <a:latin typeface="Baskerville" panose="02020502070401020303" pitchFamily="18" charset="0"/>
                <a:ea typeface="Baskerville" panose="02020502070401020303" pitchFamily="18" charset="0"/>
              </a:defRPr>
            </a:lvl1pPr>
            <a:lvl2pPr marL="457200" indent="0">
              <a:buNone/>
              <a:defRPr sz="1200">
                <a:latin typeface="Baskerville" panose="02020502070401020303" pitchFamily="18" charset="0"/>
                <a:ea typeface="Baskerville" panose="02020502070401020303" pitchFamily="18" charset="0"/>
              </a:defRPr>
            </a:lvl2pPr>
            <a:lvl3pPr marL="914400" indent="0">
              <a:buNone/>
              <a:defRPr sz="1200">
                <a:latin typeface="Baskerville" panose="02020502070401020303" pitchFamily="18" charset="0"/>
                <a:ea typeface="Baskerville" panose="02020502070401020303" pitchFamily="18" charset="0"/>
              </a:defRPr>
            </a:lvl3pPr>
            <a:lvl4pPr marL="1371600" indent="0">
              <a:buNone/>
              <a:defRPr sz="1200">
                <a:latin typeface="Baskerville" panose="02020502070401020303" pitchFamily="18" charset="0"/>
                <a:ea typeface="Baskerville" panose="02020502070401020303" pitchFamily="18" charset="0"/>
              </a:defRPr>
            </a:lvl4pPr>
            <a:lvl5pPr marL="1828800" indent="0">
              <a:buNone/>
              <a:defRPr sz="1200">
                <a:latin typeface="Baskerville" panose="02020502070401020303" pitchFamily="18" charset="0"/>
                <a:ea typeface="Baskerville" panose="02020502070401020303" pitchFamily="18" charset="0"/>
              </a:defRPr>
            </a:lvl5pPr>
          </a:lstStyle>
          <a:p>
            <a:pPr lvl="0"/>
            <a:r>
              <a:rPr lang="en-GB"/>
              <a:t>Publication date:</a:t>
            </a:r>
          </a:p>
        </p:txBody>
      </p:sp>
      <p:sp>
        <p:nvSpPr>
          <p:cNvPr id="26" name="Text Placeholder 25">
            <a:extLst>
              <a:ext uri="{FF2B5EF4-FFF2-40B4-BE49-F238E27FC236}">
                <a16:creationId xmlns:a16="http://schemas.microsoft.com/office/drawing/2014/main" id="{BE135177-7D29-6CD5-5F9C-DD73FA4F5D29}"/>
              </a:ext>
            </a:extLst>
          </p:cNvPr>
          <p:cNvSpPr>
            <a:spLocks noGrp="1"/>
          </p:cNvSpPr>
          <p:nvPr>
            <p:ph type="body" sz="quarter" idx="19" hasCustomPrompt="1"/>
          </p:nvPr>
        </p:nvSpPr>
        <p:spPr>
          <a:xfrm>
            <a:off x="4051953" y="1557924"/>
            <a:ext cx="3262313" cy="396000"/>
          </a:xfrm>
          <a:solidFill>
            <a:schemeClr val="bg2">
              <a:alpha val="70000"/>
            </a:schemeClr>
          </a:solidFill>
        </p:spPr>
        <p:txBody>
          <a:bodyPr anchor="ctr">
            <a:noAutofit/>
          </a:bodyPr>
          <a:lstStyle>
            <a:lvl1pPr marL="0" indent="0">
              <a:buNone/>
              <a:defRPr sz="900" b="1">
                <a:latin typeface="Verdana" panose="020B0604030504040204" pitchFamily="34" charset="0"/>
                <a:ea typeface="Verdana" panose="020B0604030504040204" pitchFamily="34" charset="0"/>
                <a:cs typeface="Verdana" panose="020B0604030504040204" pitchFamily="34" charset="0"/>
              </a:defRPr>
            </a:lvl1pPr>
            <a:lvl2pPr marL="457200" indent="0">
              <a:buNone/>
              <a:defRPr sz="900" b="1">
                <a:latin typeface="Verdana" panose="020B0604030504040204" pitchFamily="34" charset="0"/>
                <a:ea typeface="Verdana" panose="020B0604030504040204" pitchFamily="34" charset="0"/>
                <a:cs typeface="Verdana" panose="020B0604030504040204" pitchFamily="34" charset="0"/>
              </a:defRPr>
            </a:lvl2pPr>
            <a:lvl3pPr marL="914400" indent="0">
              <a:buNone/>
              <a:defRPr sz="900" b="1">
                <a:latin typeface="Verdana" panose="020B0604030504040204" pitchFamily="34" charset="0"/>
                <a:ea typeface="Verdana" panose="020B0604030504040204" pitchFamily="34" charset="0"/>
                <a:cs typeface="Verdana" panose="020B0604030504040204" pitchFamily="34" charset="0"/>
              </a:defRPr>
            </a:lvl3pPr>
            <a:lvl4pPr marL="1371600" indent="0">
              <a:buNone/>
              <a:defRPr sz="900" b="1">
                <a:latin typeface="Verdana" panose="020B0604030504040204" pitchFamily="34" charset="0"/>
                <a:ea typeface="Verdana" panose="020B0604030504040204" pitchFamily="34" charset="0"/>
                <a:cs typeface="Verdana" panose="020B0604030504040204" pitchFamily="34" charset="0"/>
              </a:defRPr>
            </a:lvl4pPr>
            <a:lvl5pPr marL="1828800" indent="0">
              <a:buNone/>
              <a:defRPr sz="900" b="1">
                <a:latin typeface="Verdana" panose="020B0604030504040204" pitchFamily="34" charset="0"/>
                <a:ea typeface="Verdana" panose="020B0604030504040204" pitchFamily="34" charset="0"/>
                <a:cs typeface="Verdana" panose="020B0604030504040204" pitchFamily="34" charset="0"/>
              </a:defRPr>
            </a:lvl5pPr>
          </a:lstStyle>
          <a:p>
            <a:pPr lvl="0"/>
            <a:r>
              <a:rPr lang="en-GB"/>
              <a:t>[</a:t>
            </a:r>
            <a:r>
              <a:rPr lang="en-GB" err="1"/>
              <a:t>Data.NetZeroYear</a:t>
            </a:r>
            <a:r>
              <a:rPr lang="en-GB"/>
              <a:t>]</a:t>
            </a:r>
          </a:p>
        </p:txBody>
      </p:sp>
      <p:pic>
        <p:nvPicPr>
          <p:cNvPr id="28" name="Graphic 27" descr="Leaf outline">
            <a:extLst>
              <a:ext uri="{FF2B5EF4-FFF2-40B4-BE49-F238E27FC236}">
                <a16:creationId xmlns:a16="http://schemas.microsoft.com/office/drawing/2014/main" id="{9DF2CF03-0C71-9BEC-7569-6A28D4DACE7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424173" y="1406876"/>
            <a:ext cx="391886" cy="391886"/>
          </a:xfrm>
          <a:prstGeom prst="rect">
            <a:avLst/>
          </a:prstGeom>
        </p:spPr>
      </p:pic>
      <p:cxnSp>
        <p:nvCxnSpPr>
          <p:cNvPr id="33" name="Straight Connector 32">
            <a:extLst>
              <a:ext uri="{FF2B5EF4-FFF2-40B4-BE49-F238E27FC236}">
                <a16:creationId xmlns:a16="http://schemas.microsoft.com/office/drawing/2014/main" id="{14E2C4B9-7D18-F841-1C28-F15452A59002}"/>
              </a:ext>
            </a:extLst>
          </p:cNvPr>
          <p:cNvCxnSpPr>
            <a:cxnSpLocks/>
          </p:cNvCxnSpPr>
          <p:nvPr userDrawn="1"/>
        </p:nvCxnSpPr>
        <p:spPr>
          <a:xfrm>
            <a:off x="571830" y="2138759"/>
            <a:ext cx="6742436" cy="0"/>
          </a:xfrm>
          <a:prstGeom prst="line">
            <a:avLst/>
          </a:prstGeom>
          <a:ln w="9525">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sp>
        <p:nvSpPr>
          <p:cNvPr id="36" name="Text Placeholder 35">
            <a:extLst>
              <a:ext uri="{FF2B5EF4-FFF2-40B4-BE49-F238E27FC236}">
                <a16:creationId xmlns:a16="http://schemas.microsoft.com/office/drawing/2014/main" id="{39C651FD-7E91-1C44-81FB-F06C820528E4}"/>
              </a:ext>
            </a:extLst>
          </p:cNvPr>
          <p:cNvSpPr>
            <a:spLocks noGrp="1"/>
          </p:cNvSpPr>
          <p:nvPr>
            <p:ph type="body" sz="quarter" idx="20" hasCustomPrompt="1"/>
          </p:nvPr>
        </p:nvSpPr>
        <p:spPr>
          <a:xfrm>
            <a:off x="562560" y="2330589"/>
            <a:ext cx="3262313" cy="327934"/>
          </a:xfrm>
        </p:spPr>
        <p:txBody>
          <a:bodyPr>
            <a:noAutofit/>
          </a:bodyPr>
          <a:lstStyle>
            <a:lvl1pPr marL="0" indent="0">
              <a:buNone/>
              <a:defRPr sz="1200">
                <a:latin typeface="Baskerville" panose="02020502070401020303" pitchFamily="18" charset="0"/>
                <a:ea typeface="Baskerville" panose="02020502070401020303" pitchFamily="18" charset="0"/>
              </a:defRPr>
            </a:lvl1pPr>
            <a:lvl2pPr marL="457200" indent="0">
              <a:buNone/>
              <a:defRPr sz="1200">
                <a:latin typeface="Baskerville" panose="02020502070401020303" pitchFamily="18" charset="0"/>
                <a:ea typeface="Baskerville" panose="02020502070401020303" pitchFamily="18" charset="0"/>
              </a:defRPr>
            </a:lvl2pPr>
            <a:lvl3pPr marL="914400" indent="0">
              <a:buNone/>
              <a:defRPr sz="1200">
                <a:latin typeface="Baskerville" panose="02020502070401020303" pitchFamily="18" charset="0"/>
                <a:ea typeface="Baskerville" panose="02020502070401020303" pitchFamily="18" charset="0"/>
              </a:defRPr>
            </a:lvl3pPr>
            <a:lvl4pPr marL="1371600" indent="0">
              <a:buNone/>
              <a:defRPr sz="1200">
                <a:latin typeface="Baskerville" panose="02020502070401020303" pitchFamily="18" charset="0"/>
                <a:ea typeface="Baskerville" panose="02020502070401020303" pitchFamily="18" charset="0"/>
              </a:defRPr>
            </a:lvl4pPr>
            <a:lvl5pPr marL="1828800" indent="0">
              <a:buNone/>
              <a:defRPr sz="1200">
                <a:latin typeface="Baskerville" panose="02020502070401020303" pitchFamily="18" charset="0"/>
                <a:ea typeface="Baskerville" panose="02020502070401020303" pitchFamily="18" charset="0"/>
              </a:defRPr>
            </a:lvl5pPr>
          </a:lstStyle>
          <a:p>
            <a:pPr lvl="0"/>
            <a:r>
              <a:rPr lang="en-GB"/>
              <a:t>Report purpose:</a:t>
            </a:r>
          </a:p>
        </p:txBody>
      </p:sp>
      <p:sp>
        <p:nvSpPr>
          <p:cNvPr id="6" name="Slide Number Placeholder 5">
            <a:extLst>
              <a:ext uri="{FF2B5EF4-FFF2-40B4-BE49-F238E27FC236}">
                <a16:creationId xmlns:a16="http://schemas.microsoft.com/office/drawing/2014/main" id="{69E0A3F5-7DC4-B4CD-8819-D6FFB06D10B2}"/>
              </a:ext>
            </a:extLst>
          </p:cNvPr>
          <p:cNvSpPr>
            <a:spLocks noGrp="1"/>
          </p:cNvSpPr>
          <p:nvPr>
            <p:ph type="sldNum" sz="quarter" idx="12"/>
          </p:nvPr>
        </p:nvSpPr>
        <p:spPr>
          <a:xfrm>
            <a:off x="11298470" y="6348835"/>
            <a:ext cx="701040" cy="365125"/>
          </a:xfrm>
        </p:spPr>
        <p:txBody>
          <a:bodyPr/>
          <a:lstStyle>
            <a:lvl1pPr>
              <a:defRPr>
                <a:solidFill>
                  <a:schemeClr val="bg1"/>
                </a:solidFill>
              </a:defRPr>
            </a:lvl1pPr>
          </a:lstStyle>
          <a:p>
            <a:fld id="{79A14681-099A-2E44-B31D-F483AC1E37F0}" type="slidenum">
              <a:rPr lang="en-GB" smtClean="0"/>
              <a:pPr/>
              <a:t>‹#›</a:t>
            </a:fld>
            <a:endParaRPr lang="en-GB"/>
          </a:p>
        </p:txBody>
      </p:sp>
    </p:spTree>
    <p:extLst>
      <p:ext uri="{BB962C8B-B14F-4D97-AF65-F5344CB8AC3E}">
        <p14:creationId xmlns:p14="http://schemas.microsoft.com/office/powerpoint/2010/main" val="7275597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2896E16F-7500-71F9-D8F7-1A23392E40DC}"/>
              </a:ext>
            </a:extLst>
          </p:cNvPr>
          <p:cNvSpPr/>
          <p:nvPr userDrawn="1"/>
        </p:nvSpPr>
        <p:spPr>
          <a:xfrm>
            <a:off x="0" y="0"/>
            <a:ext cx="12192000" cy="843280"/>
          </a:xfrm>
          <a:prstGeom prst="rect">
            <a:avLst/>
          </a:prstGeom>
          <a:solidFill>
            <a:schemeClr val="bg2">
              <a:alpha val="69659"/>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1"/>
          </a:p>
        </p:txBody>
      </p:sp>
      <p:sp>
        <p:nvSpPr>
          <p:cNvPr id="2" name="Title 1">
            <a:extLst>
              <a:ext uri="{FF2B5EF4-FFF2-40B4-BE49-F238E27FC236}">
                <a16:creationId xmlns:a16="http://schemas.microsoft.com/office/drawing/2014/main" id="{7B554CE3-813C-EAE6-5157-DC5C65F85918}"/>
              </a:ext>
            </a:extLst>
          </p:cNvPr>
          <p:cNvSpPr>
            <a:spLocks noGrp="1"/>
          </p:cNvSpPr>
          <p:nvPr>
            <p:ph type="title"/>
          </p:nvPr>
        </p:nvSpPr>
        <p:spPr>
          <a:xfrm>
            <a:off x="394563" y="183492"/>
            <a:ext cx="5413301" cy="506586"/>
          </a:xfrm>
        </p:spPr>
        <p:txBody>
          <a:bodyPr>
            <a:noAutofit/>
          </a:bodyPr>
          <a:lstStyle>
            <a:lvl1pPr>
              <a:defRPr sz="2400"/>
            </a:lvl1pPr>
          </a:lstStyle>
          <a:p>
            <a:r>
              <a:rPr lang="en-GB"/>
              <a:t>Click to edit Master title style</a:t>
            </a:r>
          </a:p>
        </p:txBody>
      </p:sp>
      <p:sp>
        <p:nvSpPr>
          <p:cNvPr id="3" name="Content Placeholder 2">
            <a:extLst>
              <a:ext uri="{FF2B5EF4-FFF2-40B4-BE49-F238E27FC236}">
                <a16:creationId xmlns:a16="http://schemas.microsoft.com/office/drawing/2014/main" id="{5CAEAEB9-5C08-885B-D4D2-71C079A95CA2}"/>
              </a:ext>
            </a:extLst>
          </p:cNvPr>
          <p:cNvSpPr>
            <a:spLocks noGrp="1"/>
          </p:cNvSpPr>
          <p:nvPr>
            <p:ph idx="1" hasCustomPrompt="1"/>
          </p:nvPr>
        </p:nvSpPr>
        <p:spPr>
          <a:xfrm>
            <a:off x="572377" y="2731469"/>
            <a:ext cx="6279527" cy="2901156"/>
          </a:xfrm>
        </p:spPr>
        <p:txBody>
          <a:bodyPr>
            <a:normAutofit/>
          </a:bodyPr>
          <a:lstStyle>
            <a:lvl1pPr>
              <a:defRPr sz="900"/>
            </a:lvl1pPr>
            <a:lvl2pPr>
              <a:defRPr sz="900"/>
            </a:lvl2pPr>
            <a:lvl3pPr>
              <a:defRPr sz="900"/>
            </a:lvl3pPr>
            <a:lvl4pPr>
              <a:defRPr sz="900"/>
            </a:lvl4pPr>
            <a:lvl5pPr>
              <a:defRPr sz="900"/>
            </a:lvl5pPr>
          </a:lstStyle>
          <a:p>
            <a:pPr lvl="0"/>
            <a:r>
              <a:rPr lang="en-GB"/>
              <a:t>Introduction text</a:t>
            </a:r>
          </a:p>
          <a:p>
            <a:pPr lvl="1"/>
            <a:r>
              <a:rPr lang="en-GB"/>
              <a:t>Second level</a:t>
            </a:r>
          </a:p>
          <a:p>
            <a:pPr lvl="2"/>
            <a:r>
              <a:rPr lang="en-GB"/>
              <a:t>Third level</a:t>
            </a:r>
          </a:p>
          <a:p>
            <a:pPr lvl="3"/>
            <a:r>
              <a:rPr lang="en-GB"/>
              <a:t>Fourth level</a:t>
            </a:r>
          </a:p>
          <a:p>
            <a:pPr lvl="4"/>
            <a:r>
              <a:rPr lang="en-GB"/>
              <a:t>Fifth level</a:t>
            </a:r>
          </a:p>
        </p:txBody>
      </p:sp>
      <p:sp>
        <p:nvSpPr>
          <p:cNvPr id="12" name="Text Placeholder 11">
            <a:extLst>
              <a:ext uri="{FF2B5EF4-FFF2-40B4-BE49-F238E27FC236}">
                <a16:creationId xmlns:a16="http://schemas.microsoft.com/office/drawing/2014/main" id="{31D45153-D5FA-DB5F-56AD-123BA8D33599}"/>
              </a:ext>
            </a:extLst>
          </p:cNvPr>
          <p:cNvSpPr>
            <a:spLocks noGrp="1"/>
          </p:cNvSpPr>
          <p:nvPr>
            <p:ph type="body" sz="quarter" idx="15" hasCustomPrompt="1"/>
          </p:nvPr>
        </p:nvSpPr>
        <p:spPr>
          <a:xfrm>
            <a:off x="572377" y="1225375"/>
            <a:ext cx="3043790" cy="320675"/>
          </a:xfrm>
        </p:spPr>
        <p:txBody>
          <a:bodyPr>
            <a:noAutofit/>
          </a:bodyPr>
          <a:lstStyle>
            <a:lvl1pPr marL="0" indent="0">
              <a:buNone/>
              <a:defRPr sz="1200">
                <a:latin typeface="Baskerville" panose="02020502070401020303" pitchFamily="18" charset="0"/>
                <a:ea typeface="Baskerville" panose="02020502070401020303" pitchFamily="18" charset="0"/>
              </a:defRPr>
            </a:lvl1pPr>
            <a:lvl2pPr marL="457200" indent="0">
              <a:buNone/>
              <a:defRPr sz="1000">
                <a:latin typeface="Baskerville" panose="02020502070401020303" pitchFamily="18" charset="0"/>
                <a:ea typeface="Baskerville" panose="02020502070401020303" pitchFamily="18" charset="0"/>
              </a:defRPr>
            </a:lvl2pPr>
            <a:lvl3pPr marL="914400" indent="0">
              <a:buNone/>
              <a:defRPr sz="1000">
                <a:latin typeface="Baskerville" panose="02020502070401020303" pitchFamily="18" charset="0"/>
                <a:ea typeface="Baskerville" panose="02020502070401020303" pitchFamily="18" charset="0"/>
              </a:defRPr>
            </a:lvl3pPr>
            <a:lvl4pPr marL="1371600" indent="0">
              <a:buNone/>
              <a:defRPr sz="1000">
                <a:latin typeface="Baskerville" panose="02020502070401020303" pitchFamily="18" charset="0"/>
                <a:ea typeface="Baskerville" panose="02020502070401020303" pitchFamily="18" charset="0"/>
              </a:defRPr>
            </a:lvl4pPr>
            <a:lvl5pPr marL="1828800" indent="0">
              <a:buNone/>
              <a:defRPr sz="1000">
                <a:latin typeface="Baskerville" panose="02020502070401020303" pitchFamily="18" charset="0"/>
                <a:ea typeface="Baskerville" panose="02020502070401020303" pitchFamily="18" charset="0"/>
              </a:defRPr>
            </a:lvl5pPr>
          </a:lstStyle>
          <a:p>
            <a:pPr lvl="0"/>
            <a:r>
              <a:rPr lang="en-GB"/>
              <a:t>Supplier name:</a:t>
            </a:r>
          </a:p>
        </p:txBody>
      </p:sp>
      <p:sp>
        <p:nvSpPr>
          <p:cNvPr id="14" name="Text Placeholder 13">
            <a:extLst>
              <a:ext uri="{FF2B5EF4-FFF2-40B4-BE49-F238E27FC236}">
                <a16:creationId xmlns:a16="http://schemas.microsoft.com/office/drawing/2014/main" id="{25CA7F94-2291-994E-7AD9-6003CFAFBEF8}"/>
              </a:ext>
            </a:extLst>
          </p:cNvPr>
          <p:cNvSpPr>
            <a:spLocks noGrp="1"/>
          </p:cNvSpPr>
          <p:nvPr>
            <p:ph type="body" sz="quarter" idx="16" hasCustomPrompt="1"/>
          </p:nvPr>
        </p:nvSpPr>
        <p:spPr>
          <a:xfrm>
            <a:off x="572377" y="1557924"/>
            <a:ext cx="3043790" cy="396000"/>
          </a:xfrm>
          <a:solidFill>
            <a:schemeClr val="bg2">
              <a:alpha val="70000"/>
            </a:schemeClr>
          </a:solidFill>
        </p:spPr>
        <p:txBody>
          <a:bodyPr anchor="ctr">
            <a:normAutofit/>
          </a:bodyPr>
          <a:lstStyle>
            <a:lvl1pPr marL="0" indent="0">
              <a:buNone/>
              <a:defRPr sz="900" b="0">
                <a:latin typeface="Verdana" panose="020B0604030504040204" pitchFamily="34" charset="0"/>
                <a:ea typeface="Verdana" panose="020B0604030504040204" pitchFamily="34" charset="0"/>
                <a:cs typeface="Verdana" panose="020B0604030504040204" pitchFamily="34" charset="0"/>
              </a:defRPr>
            </a:lvl1pPr>
            <a:lvl2pPr marL="457200" indent="0">
              <a:buNone/>
              <a:defRPr>
                <a:latin typeface="Verdana" panose="020B0604030504040204" pitchFamily="34" charset="0"/>
                <a:ea typeface="Verdana" panose="020B0604030504040204" pitchFamily="34" charset="0"/>
                <a:cs typeface="Verdana" panose="020B0604030504040204" pitchFamily="34" charset="0"/>
              </a:defRPr>
            </a:lvl2pPr>
            <a:lvl3pPr marL="914400" indent="0">
              <a:buNone/>
              <a:defRPr>
                <a:latin typeface="Verdana" panose="020B0604030504040204" pitchFamily="34" charset="0"/>
                <a:ea typeface="Verdana" panose="020B0604030504040204" pitchFamily="34" charset="0"/>
                <a:cs typeface="Verdana" panose="020B0604030504040204" pitchFamily="34" charset="0"/>
              </a:defRPr>
            </a:lvl3pPr>
            <a:lvl4pPr marL="1371600" indent="0">
              <a:buNone/>
              <a:defRPr>
                <a:latin typeface="Verdana" panose="020B0604030504040204" pitchFamily="34" charset="0"/>
                <a:ea typeface="Verdana" panose="020B0604030504040204" pitchFamily="34" charset="0"/>
                <a:cs typeface="Verdana" panose="020B0604030504040204" pitchFamily="34" charset="0"/>
              </a:defRPr>
            </a:lvl4pPr>
            <a:lvl5pPr marL="1828800" indent="0">
              <a:buNone/>
              <a:defRPr>
                <a:latin typeface="Verdana" panose="020B0604030504040204" pitchFamily="34" charset="0"/>
                <a:ea typeface="Verdana" panose="020B0604030504040204" pitchFamily="34" charset="0"/>
                <a:cs typeface="Verdana" panose="020B0604030504040204" pitchFamily="34" charset="0"/>
              </a:defRPr>
            </a:lvl5pPr>
          </a:lstStyle>
          <a:p>
            <a:r>
              <a:rPr lang="en-GB" sz="900" b="1"/>
              <a:t>[</a:t>
            </a:r>
            <a:r>
              <a:rPr lang="en-GB" sz="900" b="1" err="1"/>
              <a:t>Data.ClientName</a:t>
            </a:r>
            <a:r>
              <a:rPr lang="en-GB" sz="900" b="1"/>
              <a:t>]</a:t>
            </a:r>
          </a:p>
        </p:txBody>
      </p:sp>
      <p:sp>
        <p:nvSpPr>
          <p:cNvPr id="24" name="Text Placeholder 23">
            <a:extLst>
              <a:ext uri="{FF2B5EF4-FFF2-40B4-BE49-F238E27FC236}">
                <a16:creationId xmlns:a16="http://schemas.microsoft.com/office/drawing/2014/main" id="{06AD7698-265C-B98D-3A23-1949668E7A82}"/>
              </a:ext>
            </a:extLst>
          </p:cNvPr>
          <p:cNvSpPr>
            <a:spLocks noGrp="1"/>
          </p:cNvSpPr>
          <p:nvPr>
            <p:ph type="body" sz="quarter" idx="18" hasCustomPrompt="1"/>
          </p:nvPr>
        </p:nvSpPr>
        <p:spPr>
          <a:xfrm>
            <a:off x="3808113" y="1225375"/>
            <a:ext cx="3043791" cy="320675"/>
          </a:xfrm>
        </p:spPr>
        <p:txBody>
          <a:bodyPr>
            <a:noAutofit/>
          </a:bodyPr>
          <a:lstStyle>
            <a:lvl1pPr marL="0" indent="0">
              <a:buNone/>
              <a:defRPr sz="1200">
                <a:latin typeface="Baskerville" panose="02020502070401020303" pitchFamily="18" charset="0"/>
                <a:ea typeface="Baskerville" panose="02020502070401020303" pitchFamily="18" charset="0"/>
              </a:defRPr>
            </a:lvl1pPr>
            <a:lvl2pPr marL="457200" indent="0">
              <a:buNone/>
              <a:defRPr sz="1200">
                <a:latin typeface="Baskerville" panose="02020502070401020303" pitchFamily="18" charset="0"/>
                <a:ea typeface="Baskerville" panose="02020502070401020303" pitchFamily="18" charset="0"/>
              </a:defRPr>
            </a:lvl2pPr>
            <a:lvl3pPr marL="914400" indent="0">
              <a:buNone/>
              <a:defRPr sz="1200">
                <a:latin typeface="Baskerville" panose="02020502070401020303" pitchFamily="18" charset="0"/>
                <a:ea typeface="Baskerville" panose="02020502070401020303" pitchFamily="18" charset="0"/>
              </a:defRPr>
            </a:lvl3pPr>
            <a:lvl4pPr marL="1371600" indent="0">
              <a:buNone/>
              <a:defRPr sz="1200">
                <a:latin typeface="Baskerville" panose="02020502070401020303" pitchFamily="18" charset="0"/>
                <a:ea typeface="Baskerville" panose="02020502070401020303" pitchFamily="18" charset="0"/>
              </a:defRPr>
            </a:lvl4pPr>
            <a:lvl5pPr marL="1828800" indent="0">
              <a:buNone/>
              <a:defRPr sz="1200">
                <a:latin typeface="Baskerville" panose="02020502070401020303" pitchFamily="18" charset="0"/>
                <a:ea typeface="Baskerville" panose="02020502070401020303" pitchFamily="18" charset="0"/>
              </a:defRPr>
            </a:lvl5pPr>
          </a:lstStyle>
          <a:p>
            <a:pPr lvl="0"/>
            <a:r>
              <a:rPr lang="en-GB"/>
              <a:t>Publication date:</a:t>
            </a:r>
          </a:p>
        </p:txBody>
      </p:sp>
      <p:sp>
        <p:nvSpPr>
          <p:cNvPr id="26" name="Text Placeholder 25">
            <a:extLst>
              <a:ext uri="{FF2B5EF4-FFF2-40B4-BE49-F238E27FC236}">
                <a16:creationId xmlns:a16="http://schemas.microsoft.com/office/drawing/2014/main" id="{BE135177-7D29-6CD5-5F9C-DD73FA4F5D29}"/>
              </a:ext>
            </a:extLst>
          </p:cNvPr>
          <p:cNvSpPr>
            <a:spLocks noGrp="1"/>
          </p:cNvSpPr>
          <p:nvPr>
            <p:ph type="body" sz="quarter" idx="19" hasCustomPrompt="1"/>
          </p:nvPr>
        </p:nvSpPr>
        <p:spPr>
          <a:xfrm>
            <a:off x="3808113" y="1557924"/>
            <a:ext cx="3043791" cy="396000"/>
          </a:xfrm>
          <a:solidFill>
            <a:schemeClr val="bg2">
              <a:alpha val="70000"/>
            </a:schemeClr>
          </a:solidFill>
        </p:spPr>
        <p:txBody>
          <a:bodyPr anchor="ctr">
            <a:noAutofit/>
          </a:bodyPr>
          <a:lstStyle>
            <a:lvl1pPr marL="0" indent="0">
              <a:buNone/>
              <a:defRPr sz="900" b="1">
                <a:latin typeface="Verdana" panose="020B0604030504040204" pitchFamily="34" charset="0"/>
                <a:ea typeface="Verdana" panose="020B0604030504040204" pitchFamily="34" charset="0"/>
                <a:cs typeface="Verdana" panose="020B0604030504040204" pitchFamily="34" charset="0"/>
              </a:defRPr>
            </a:lvl1pPr>
            <a:lvl2pPr marL="457200" indent="0">
              <a:buNone/>
              <a:defRPr sz="900" b="1">
                <a:latin typeface="Verdana" panose="020B0604030504040204" pitchFamily="34" charset="0"/>
                <a:ea typeface="Verdana" panose="020B0604030504040204" pitchFamily="34" charset="0"/>
                <a:cs typeface="Verdana" panose="020B0604030504040204" pitchFamily="34" charset="0"/>
              </a:defRPr>
            </a:lvl2pPr>
            <a:lvl3pPr marL="914400" indent="0">
              <a:buNone/>
              <a:defRPr sz="900" b="1">
                <a:latin typeface="Verdana" panose="020B0604030504040204" pitchFamily="34" charset="0"/>
                <a:ea typeface="Verdana" panose="020B0604030504040204" pitchFamily="34" charset="0"/>
                <a:cs typeface="Verdana" panose="020B0604030504040204" pitchFamily="34" charset="0"/>
              </a:defRPr>
            </a:lvl3pPr>
            <a:lvl4pPr marL="1371600" indent="0">
              <a:buNone/>
              <a:defRPr sz="900" b="1">
                <a:latin typeface="Verdana" panose="020B0604030504040204" pitchFamily="34" charset="0"/>
                <a:ea typeface="Verdana" panose="020B0604030504040204" pitchFamily="34" charset="0"/>
                <a:cs typeface="Verdana" panose="020B0604030504040204" pitchFamily="34" charset="0"/>
              </a:defRPr>
            </a:lvl4pPr>
            <a:lvl5pPr marL="1828800" indent="0">
              <a:buNone/>
              <a:defRPr sz="900" b="1">
                <a:latin typeface="Verdana" panose="020B0604030504040204" pitchFamily="34" charset="0"/>
                <a:ea typeface="Verdana" panose="020B0604030504040204" pitchFamily="34" charset="0"/>
                <a:cs typeface="Verdana" panose="020B0604030504040204" pitchFamily="34" charset="0"/>
              </a:defRPr>
            </a:lvl5pPr>
          </a:lstStyle>
          <a:p>
            <a:pPr lvl="0"/>
            <a:r>
              <a:rPr lang="en-GB"/>
              <a:t>[</a:t>
            </a:r>
            <a:r>
              <a:rPr lang="en-GB" err="1"/>
              <a:t>Data.NetZeroYear</a:t>
            </a:r>
            <a:r>
              <a:rPr lang="en-GB"/>
              <a:t>]</a:t>
            </a:r>
          </a:p>
        </p:txBody>
      </p:sp>
      <p:cxnSp>
        <p:nvCxnSpPr>
          <p:cNvPr id="33" name="Straight Connector 32">
            <a:extLst>
              <a:ext uri="{FF2B5EF4-FFF2-40B4-BE49-F238E27FC236}">
                <a16:creationId xmlns:a16="http://schemas.microsoft.com/office/drawing/2014/main" id="{14E2C4B9-7D18-F841-1C28-F15452A59002}"/>
              </a:ext>
            </a:extLst>
          </p:cNvPr>
          <p:cNvCxnSpPr>
            <a:cxnSpLocks/>
          </p:cNvCxnSpPr>
          <p:nvPr userDrawn="1"/>
        </p:nvCxnSpPr>
        <p:spPr>
          <a:xfrm>
            <a:off x="571830" y="2138759"/>
            <a:ext cx="6290802" cy="0"/>
          </a:xfrm>
          <a:prstGeom prst="line">
            <a:avLst/>
          </a:prstGeom>
          <a:ln w="9525">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sp>
        <p:nvSpPr>
          <p:cNvPr id="36" name="Text Placeholder 35">
            <a:extLst>
              <a:ext uri="{FF2B5EF4-FFF2-40B4-BE49-F238E27FC236}">
                <a16:creationId xmlns:a16="http://schemas.microsoft.com/office/drawing/2014/main" id="{39C651FD-7E91-1C44-81FB-F06C820528E4}"/>
              </a:ext>
            </a:extLst>
          </p:cNvPr>
          <p:cNvSpPr>
            <a:spLocks noGrp="1"/>
          </p:cNvSpPr>
          <p:nvPr>
            <p:ph type="body" sz="quarter" idx="20" hasCustomPrompt="1"/>
          </p:nvPr>
        </p:nvSpPr>
        <p:spPr>
          <a:xfrm>
            <a:off x="562560" y="2330589"/>
            <a:ext cx="3262313" cy="327934"/>
          </a:xfrm>
        </p:spPr>
        <p:txBody>
          <a:bodyPr>
            <a:noAutofit/>
          </a:bodyPr>
          <a:lstStyle>
            <a:lvl1pPr marL="0" indent="0">
              <a:buNone/>
              <a:defRPr sz="1200">
                <a:latin typeface="Baskerville" panose="02020502070401020303" pitchFamily="18" charset="0"/>
                <a:ea typeface="Baskerville" panose="02020502070401020303" pitchFamily="18" charset="0"/>
              </a:defRPr>
            </a:lvl1pPr>
            <a:lvl2pPr marL="457200" indent="0">
              <a:buNone/>
              <a:defRPr sz="1200">
                <a:latin typeface="Baskerville" panose="02020502070401020303" pitchFamily="18" charset="0"/>
                <a:ea typeface="Baskerville" panose="02020502070401020303" pitchFamily="18" charset="0"/>
              </a:defRPr>
            </a:lvl2pPr>
            <a:lvl3pPr marL="914400" indent="0">
              <a:buNone/>
              <a:defRPr sz="1200">
                <a:latin typeface="Baskerville" panose="02020502070401020303" pitchFamily="18" charset="0"/>
                <a:ea typeface="Baskerville" panose="02020502070401020303" pitchFamily="18" charset="0"/>
              </a:defRPr>
            </a:lvl3pPr>
            <a:lvl4pPr marL="1371600" indent="0">
              <a:buNone/>
              <a:defRPr sz="1200">
                <a:latin typeface="Baskerville" panose="02020502070401020303" pitchFamily="18" charset="0"/>
                <a:ea typeface="Baskerville" panose="02020502070401020303" pitchFamily="18" charset="0"/>
              </a:defRPr>
            </a:lvl4pPr>
            <a:lvl5pPr marL="1828800" indent="0">
              <a:buNone/>
              <a:defRPr sz="1200">
                <a:latin typeface="Baskerville" panose="02020502070401020303" pitchFamily="18" charset="0"/>
                <a:ea typeface="Baskerville" panose="02020502070401020303" pitchFamily="18" charset="0"/>
              </a:defRPr>
            </a:lvl5pPr>
          </a:lstStyle>
          <a:p>
            <a:pPr lvl="0"/>
            <a:r>
              <a:rPr lang="en-GB"/>
              <a:t>Report purpose:</a:t>
            </a:r>
          </a:p>
        </p:txBody>
      </p:sp>
      <p:sp>
        <p:nvSpPr>
          <p:cNvPr id="9" name="Picture Placeholder 10">
            <a:extLst>
              <a:ext uri="{FF2B5EF4-FFF2-40B4-BE49-F238E27FC236}">
                <a16:creationId xmlns:a16="http://schemas.microsoft.com/office/drawing/2014/main" id="{B5228A2E-CDFC-9E09-1C47-E0FD41E9C68A}"/>
              </a:ext>
            </a:extLst>
          </p:cNvPr>
          <p:cNvSpPr>
            <a:spLocks noGrp="1"/>
          </p:cNvSpPr>
          <p:nvPr>
            <p:ph type="pic" sz="quarter" idx="14"/>
          </p:nvPr>
        </p:nvSpPr>
        <p:spPr>
          <a:xfrm>
            <a:off x="7299623" y="1613927"/>
            <a:ext cx="4320000" cy="4320000"/>
          </a:xfrm>
          <a:prstGeom prst="ellipse">
            <a:avLst/>
          </a:prstGeom>
          <a:pattFill prst="pct75">
            <a:fgClr>
              <a:schemeClr val="bg2"/>
            </a:fgClr>
            <a:bgClr>
              <a:schemeClr val="bg1"/>
            </a:bgClr>
          </a:pattFill>
        </p:spPr>
        <p:txBody>
          <a:bodyPr/>
          <a:lstStyle/>
          <a:p>
            <a:endParaRPr lang="en-GB"/>
          </a:p>
        </p:txBody>
      </p:sp>
      <p:sp>
        <p:nvSpPr>
          <p:cNvPr id="17" name="Oval 16">
            <a:extLst>
              <a:ext uri="{FF2B5EF4-FFF2-40B4-BE49-F238E27FC236}">
                <a16:creationId xmlns:a16="http://schemas.microsoft.com/office/drawing/2014/main" id="{BF25963C-F34C-C7A1-9EC3-A0600A2C9F86}"/>
              </a:ext>
            </a:extLst>
          </p:cNvPr>
          <p:cNvSpPr/>
          <p:nvPr userDrawn="1"/>
        </p:nvSpPr>
        <p:spPr>
          <a:xfrm>
            <a:off x="7468897" y="1164215"/>
            <a:ext cx="1579418" cy="157941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E6556A1F-544B-CBF3-CD92-ACB56DB2C7CF}"/>
              </a:ext>
            </a:extLst>
          </p:cNvPr>
          <p:cNvSpPr txBox="1"/>
          <p:nvPr userDrawn="1"/>
        </p:nvSpPr>
        <p:spPr>
          <a:xfrm>
            <a:off x="7557422" y="1578036"/>
            <a:ext cx="1402368" cy="461665"/>
          </a:xfrm>
          <a:prstGeom prst="rect">
            <a:avLst/>
          </a:prstGeom>
          <a:noFill/>
        </p:spPr>
        <p:txBody>
          <a:bodyPr wrap="square" rtlCol="0">
            <a:spAutoFit/>
          </a:bodyPr>
          <a:lstStyle/>
          <a:p>
            <a:pPr algn="ctr"/>
            <a:r>
              <a:rPr lang="en-GB" sz="1200">
                <a:solidFill>
                  <a:schemeClr val="bg1"/>
                </a:solidFill>
                <a:latin typeface="Baskerville" panose="02020502070401020303" pitchFamily="18" charset="0"/>
                <a:ea typeface="Baskerville" panose="02020502070401020303" pitchFamily="18" charset="0"/>
              </a:rPr>
              <a:t>Commitment to achieving Net Zero:</a:t>
            </a:r>
          </a:p>
        </p:txBody>
      </p:sp>
      <p:sp>
        <p:nvSpPr>
          <p:cNvPr id="22" name="Text Placeholder 21">
            <a:extLst>
              <a:ext uri="{FF2B5EF4-FFF2-40B4-BE49-F238E27FC236}">
                <a16:creationId xmlns:a16="http://schemas.microsoft.com/office/drawing/2014/main" id="{0E97664C-DE77-DBE0-34F4-82941A53C4AC}"/>
              </a:ext>
            </a:extLst>
          </p:cNvPr>
          <p:cNvSpPr>
            <a:spLocks noGrp="1"/>
          </p:cNvSpPr>
          <p:nvPr>
            <p:ph type="body" sz="quarter" idx="17" hasCustomPrompt="1"/>
          </p:nvPr>
        </p:nvSpPr>
        <p:spPr>
          <a:xfrm>
            <a:off x="7500606" y="2000221"/>
            <a:ext cx="1492250" cy="909662"/>
          </a:xfrm>
        </p:spPr>
        <p:txBody>
          <a:bodyPr tIns="0">
            <a:noAutofit/>
          </a:bodyPr>
          <a:lstStyle>
            <a:lvl1pPr marL="0" indent="0" algn="ctr">
              <a:buNone/>
              <a:defRPr sz="3200">
                <a:solidFill>
                  <a:schemeClr val="bg1"/>
                </a:solidFill>
                <a:latin typeface="Baskerville" panose="02020502070401020303" pitchFamily="18" charset="0"/>
                <a:ea typeface="Baskerville" panose="02020502070401020303" pitchFamily="18" charset="0"/>
              </a:defRPr>
            </a:lvl1pPr>
            <a:lvl2pPr marL="457200" indent="0">
              <a:buNone/>
              <a:defRPr sz="4400">
                <a:solidFill>
                  <a:schemeClr val="bg1"/>
                </a:solidFill>
              </a:defRPr>
            </a:lvl2pPr>
            <a:lvl3pPr marL="914400" indent="0">
              <a:buNone/>
              <a:defRPr sz="4400">
                <a:solidFill>
                  <a:schemeClr val="bg1"/>
                </a:solidFill>
              </a:defRPr>
            </a:lvl3pPr>
            <a:lvl4pPr marL="1371600" indent="0" algn="ctr">
              <a:buNone/>
              <a:defRPr sz="4400">
                <a:solidFill>
                  <a:schemeClr val="bg1"/>
                </a:solidFill>
              </a:defRPr>
            </a:lvl4pPr>
            <a:lvl5pPr marL="1828800" indent="0">
              <a:buNone/>
              <a:defRPr sz="4400">
                <a:solidFill>
                  <a:schemeClr val="bg1"/>
                </a:solidFill>
              </a:defRPr>
            </a:lvl5pPr>
          </a:lstStyle>
          <a:p>
            <a:pPr lvl="0"/>
            <a:r>
              <a:rPr lang="en-GB"/>
              <a:t>Year</a:t>
            </a:r>
          </a:p>
        </p:txBody>
      </p:sp>
      <p:pic>
        <p:nvPicPr>
          <p:cNvPr id="28" name="Graphic 27" descr="Leaf outline">
            <a:extLst>
              <a:ext uri="{FF2B5EF4-FFF2-40B4-BE49-F238E27FC236}">
                <a16:creationId xmlns:a16="http://schemas.microsoft.com/office/drawing/2014/main" id="{9DF2CF03-0C71-9BEC-7569-6A28D4DACE7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062662" y="1222041"/>
            <a:ext cx="391886" cy="391886"/>
          </a:xfrm>
          <a:prstGeom prst="rect">
            <a:avLst/>
          </a:prstGeom>
        </p:spPr>
      </p:pic>
      <p:sp>
        <p:nvSpPr>
          <p:cNvPr id="6" name="Slide Number Placeholder 5">
            <a:extLst>
              <a:ext uri="{FF2B5EF4-FFF2-40B4-BE49-F238E27FC236}">
                <a16:creationId xmlns:a16="http://schemas.microsoft.com/office/drawing/2014/main" id="{69E0A3F5-7DC4-B4CD-8819-D6FFB06D10B2}"/>
              </a:ext>
            </a:extLst>
          </p:cNvPr>
          <p:cNvSpPr>
            <a:spLocks noGrp="1"/>
          </p:cNvSpPr>
          <p:nvPr>
            <p:ph type="sldNum" sz="quarter" idx="12"/>
          </p:nvPr>
        </p:nvSpPr>
        <p:spPr>
          <a:xfrm>
            <a:off x="11298470" y="6348835"/>
            <a:ext cx="701040" cy="365125"/>
          </a:xfrm>
        </p:spPr>
        <p:txBody>
          <a:bodyPr/>
          <a:lstStyle>
            <a:lvl1pPr>
              <a:defRPr>
                <a:solidFill>
                  <a:schemeClr val="tx1"/>
                </a:solidFill>
              </a:defRPr>
            </a:lvl1pPr>
          </a:lstStyle>
          <a:p>
            <a:fld id="{79A14681-099A-2E44-B31D-F483AC1E37F0}" type="slidenum">
              <a:rPr lang="en-GB" smtClean="0"/>
              <a:pPr/>
              <a:t>‹#›</a:t>
            </a:fld>
            <a:endParaRPr lang="en-GB"/>
          </a:p>
        </p:txBody>
      </p:sp>
    </p:spTree>
    <p:extLst>
      <p:ext uri="{BB962C8B-B14F-4D97-AF65-F5344CB8AC3E}">
        <p14:creationId xmlns:p14="http://schemas.microsoft.com/office/powerpoint/2010/main" val="75767307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252A0A5-71AA-C0FB-7A10-0888EDD45A7C}"/>
              </a:ext>
            </a:extLst>
          </p:cNvPr>
          <p:cNvSpPr/>
          <p:nvPr userDrawn="1"/>
        </p:nvSpPr>
        <p:spPr>
          <a:xfrm>
            <a:off x="7659584" y="0"/>
            <a:ext cx="4544289" cy="6881752"/>
          </a:xfrm>
          <a:custGeom>
            <a:avLst/>
            <a:gdLst>
              <a:gd name="connsiteX0" fmla="*/ 0 w 5256810"/>
              <a:gd name="connsiteY0" fmla="*/ 0 h 6858000"/>
              <a:gd name="connsiteX1" fmla="*/ 5256810 w 5256810"/>
              <a:gd name="connsiteY1" fmla="*/ 0 h 6858000"/>
              <a:gd name="connsiteX2" fmla="*/ 5256810 w 5256810"/>
              <a:gd name="connsiteY2" fmla="*/ 6858000 h 6858000"/>
              <a:gd name="connsiteX3" fmla="*/ 0 w 5256810"/>
              <a:gd name="connsiteY3" fmla="*/ 6858000 h 6858000"/>
              <a:gd name="connsiteX4" fmla="*/ 0 w 5256810"/>
              <a:gd name="connsiteY4" fmla="*/ 0 h 6858000"/>
              <a:gd name="connsiteX0" fmla="*/ 2256312 w 5256810"/>
              <a:gd name="connsiteY0" fmla="*/ 0 h 6858000"/>
              <a:gd name="connsiteX1" fmla="*/ 5256810 w 5256810"/>
              <a:gd name="connsiteY1" fmla="*/ 0 h 6858000"/>
              <a:gd name="connsiteX2" fmla="*/ 5256810 w 5256810"/>
              <a:gd name="connsiteY2" fmla="*/ 6858000 h 6858000"/>
              <a:gd name="connsiteX3" fmla="*/ 0 w 5256810"/>
              <a:gd name="connsiteY3" fmla="*/ 6858000 h 6858000"/>
              <a:gd name="connsiteX4" fmla="*/ 2256312 w 5256810"/>
              <a:gd name="connsiteY4" fmla="*/ 0 h 6858000"/>
              <a:gd name="connsiteX0" fmla="*/ 2208811 w 5256810"/>
              <a:gd name="connsiteY0" fmla="*/ 0 h 6858000"/>
              <a:gd name="connsiteX1" fmla="*/ 5256810 w 5256810"/>
              <a:gd name="connsiteY1" fmla="*/ 0 h 6858000"/>
              <a:gd name="connsiteX2" fmla="*/ 5256810 w 5256810"/>
              <a:gd name="connsiteY2" fmla="*/ 6858000 h 6858000"/>
              <a:gd name="connsiteX3" fmla="*/ 0 w 5256810"/>
              <a:gd name="connsiteY3" fmla="*/ 6858000 h 6858000"/>
              <a:gd name="connsiteX4" fmla="*/ 2208811 w 5256810"/>
              <a:gd name="connsiteY4" fmla="*/ 0 h 6858000"/>
              <a:gd name="connsiteX0" fmla="*/ 2505694 w 5553693"/>
              <a:gd name="connsiteY0" fmla="*/ 0 h 6869876"/>
              <a:gd name="connsiteX1" fmla="*/ 5553693 w 5553693"/>
              <a:gd name="connsiteY1" fmla="*/ 0 h 6869876"/>
              <a:gd name="connsiteX2" fmla="*/ 5553693 w 5553693"/>
              <a:gd name="connsiteY2" fmla="*/ 6858000 h 6869876"/>
              <a:gd name="connsiteX3" fmla="*/ 0 w 5553693"/>
              <a:gd name="connsiteY3" fmla="*/ 6869876 h 6869876"/>
              <a:gd name="connsiteX4" fmla="*/ 2505694 w 5553693"/>
              <a:gd name="connsiteY4" fmla="*/ 0 h 6869876"/>
              <a:gd name="connsiteX0" fmla="*/ 2588821 w 5553693"/>
              <a:gd name="connsiteY0" fmla="*/ 11875 h 6869876"/>
              <a:gd name="connsiteX1" fmla="*/ 5553693 w 5553693"/>
              <a:gd name="connsiteY1" fmla="*/ 0 h 6869876"/>
              <a:gd name="connsiteX2" fmla="*/ 5553693 w 5553693"/>
              <a:gd name="connsiteY2" fmla="*/ 6858000 h 6869876"/>
              <a:gd name="connsiteX3" fmla="*/ 0 w 5553693"/>
              <a:gd name="connsiteY3" fmla="*/ 6869876 h 6869876"/>
              <a:gd name="connsiteX4" fmla="*/ 2588821 w 5553693"/>
              <a:gd name="connsiteY4" fmla="*/ 11875 h 6869876"/>
              <a:gd name="connsiteX0" fmla="*/ 2600697 w 5553693"/>
              <a:gd name="connsiteY0" fmla="*/ 0 h 6869876"/>
              <a:gd name="connsiteX1" fmla="*/ 5553693 w 5553693"/>
              <a:gd name="connsiteY1" fmla="*/ 0 h 6869876"/>
              <a:gd name="connsiteX2" fmla="*/ 5553693 w 5553693"/>
              <a:gd name="connsiteY2" fmla="*/ 6858000 h 6869876"/>
              <a:gd name="connsiteX3" fmla="*/ 0 w 5553693"/>
              <a:gd name="connsiteY3" fmla="*/ 6869876 h 6869876"/>
              <a:gd name="connsiteX4" fmla="*/ 2600697 w 5553693"/>
              <a:gd name="connsiteY4" fmla="*/ 0 h 6869876"/>
              <a:gd name="connsiteX0" fmla="*/ 2612572 w 5565568"/>
              <a:gd name="connsiteY0" fmla="*/ 0 h 6881752"/>
              <a:gd name="connsiteX1" fmla="*/ 5565568 w 5565568"/>
              <a:gd name="connsiteY1" fmla="*/ 0 h 6881752"/>
              <a:gd name="connsiteX2" fmla="*/ 5565568 w 5565568"/>
              <a:gd name="connsiteY2" fmla="*/ 6858000 h 6881752"/>
              <a:gd name="connsiteX3" fmla="*/ 0 w 5565568"/>
              <a:gd name="connsiteY3" fmla="*/ 6881752 h 6881752"/>
              <a:gd name="connsiteX4" fmla="*/ 2612572 w 5565568"/>
              <a:gd name="connsiteY4" fmla="*/ 0 h 68817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5568" h="6881752">
                <a:moveTo>
                  <a:pt x="2612572" y="0"/>
                </a:moveTo>
                <a:lnTo>
                  <a:pt x="5565568" y="0"/>
                </a:lnTo>
                <a:lnTo>
                  <a:pt x="5565568" y="6858000"/>
                </a:lnTo>
                <a:lnTo>
                  <a:pt x="0" y="6881752"/>
                </a:lnTo>
                <a:lnTo>
                  <a:pt x="2612572" y="0"/>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B554CE3-813C-EAE6-5157-DC5C65F85918}"/>
              </a:ext>
            </a:extLst>
          </p:cNvPr>
          <p:cNvSpPr>
            <a:spLocks noGrp="1"/>
          </p:cNvSpPr>
          <p:nvPr>
            <p:ph type="title"/>
          </p:nvPr>
        </p:nvSpPr>
        <p:spPr>
          <a:xfrm>
            <a:off x="833120" y="1140032"/>
            <a:ext cx="5413301" cy="506586"/>
          </a:xfrm>
        </p:spPr>
        <p:txBody>
          <a:bodyPr>
            <a:noAutofit/>
          </a:bodyPr>
          <a:lstStyle>
            <a:lvl1pPr>
              <a:defRPr sz="4000"/>
            </a:lvl1pPr>
          </a:lstStyle>
          <a:p>
            <a:r>
              <a:rPr lang="en-GB"/>
              <a:t>Click to edit Master title style</a:t>
            </a:r>
          </a:p>
        </p:txBody>
      </p:sp>
      <p:sp>
        <p:nvSpPr>
          <p:cNvPr id="3" name="Content Placeholder 2">
            <a:extLst>
              <a:ext uri="{FF2B5EF4-FFF2-40B4-BE49-F238E27FC236}">
                <a16:creationId xmlns:a16="http://schemas.microsoft.com/office/drawing/2014/main" id="{5CAEAEB9-5C08-885B-D4D2-71C079A95CA2}"/>
              </a:ext>
            </a:extLst>
          </p:cNvPr>
          <p:cNvSpPr>
            <a:spLocks noGrp="1"/>
          </p:cNvSpPr>
          <p:nvPr>
            <p:ph idx="1"/>
          </p:nvPr>
        </p:nvSpPr>
        <p:spPr>
          <a:xfrm>
            <a:off x="833120" y="2018806"/>
            <a:ext cx="5413301" cy="339272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69E0A3F5-7DC4-B4CD-8819-D6FFB06D10B2}"/>
              </a:ext>
            </a:extLst>
          </p:cNvPr>
          <p:cNvSpPr>
            <a:spLocks noGrp="1"/>
          </p:cNvSpPr>
          <p:nvPr>
            <p:ph type="sldNum" sz="quarter" idx="12"/>
          </p:nvPr>
        </p:nvSpPr>
        <p:spPr/>
        <p:txBody>
          <a:bodyPr/>
          <a:lstStyle>
            <a:lvl1pPr>
              <a:defRPr>
                <a:solidFill>
                  <a:schemeClr val="tx2"/>
                </a:solidFill>
              </a:defRPr>
            </a:lvl1pPr>
          </a:lstStyle>
          <a:p>
            <a:fld id="{79A14681-099A-2E44-B31D-F483AC1E37F0}" type="slidenum">
              <a:rPr lang="en-GB" smtClean="0"/>
              <a:pPr/>
              <a:t>‹#›</a:t>
            </a:fld>
            <a:endParaRPr lang="en-GB"/>
          </a:p>
        </p:txBody>
      </p:sp>
      <p:sp>
        <p:nvSpPr>
          <p:cNvPr id="10" name="Picture Placeholder 9">
            <a:extLst>
              <a:ext uri="{FF2B5EF4-FFF2-40B4-BE49-F238E27FC236}">
                <a16:creationId xmlns:a16="http://schemas.microsoft.com/office/drawing/2014/main" id="{1741956D-1AF7-2AC2-AF25-099040714126}"/>
              </a:ext>
            </a:extLst>
          </p:cNvPr>
          <p:cNvSpPr>
            <a:spLocks noGrp="1"/>
          </p:cNvSpPr>
          <p:nvPr>
            <p:ph type="pic" sz="quarter" idx="13" hasCustomPrompt="1"/>
          </p:nvPr>
        </p:nvSpPr>
        <p:spPr>
          <a:xfrm>
            <a:off x="10498980" y="136525"/>
            <a:ext cx="1574998" cy="638742"/>
          </a:xfrm>
        </p:spPr>
        <p:txBody>
          <a:bodyPr/>
          <a:lstStyle/>
          <a:p>
            <a:r>
              <a:rPr lang="en-GB"/>
              <a:t>Client logo</a:t>
            </a:r>
          </a:p>
        </p:txBody>
      </p:sp>
      <p:sp>
        <p:nvSpPr>
          <p:cNvPr id="11" name="Picture Placeholder 10">
            <a:extLst>
              <a:ext uri="{FF2B5EF4-FFF2-40B4-BE49-F238E27FC236}">
                <a16:creationId xmlns:a16="http://schemas.microsoft.com/office/drawing/2014/main" id="{697100FD-6683-70F3-B980-82084DAF79CD}"/>
              </a:ext>
            </a:extLst>
          </p:cNvPr>
          <p:cNvSpPr>
            <a:spLocks noGrp="1"/>
          </p:cNvSpPr>
          <p:nvPr>
            <p:ph type="pic" sz="quarter" idx="14"/>
          </p:nvPr>
        </p:nvSpPr>
        <p:spPr>
          <a:xfrm>
            <a:off x="7137069" y="1460664"/>
            <a:ext cx="4073699" cy="5409212"/>
          </a:xfrm>
          <a:prstGeom prst="triangle">
            <a:avLst/>
          </a:prstGeom>
          <a:pattFill prst="pct75">
            <a:fgClr>
              <a:schemeClr val="bg2"/>
            </a:fgClr>
            <a:bgClr>
              <a:schemeClr val="bg1"/>
            </a:bgClr>
          </a:pattFill>
        </p:spPr>
        <p:txBody>
          <a:bodyPr/>
          <a:lstStyle/>
          <a:p>
            <a:endParaRPr lang="en-GB"/>
          </a:p>
        </p:txBody>
      </p:sp>
      <p:sp>
        <p:nvSpPr>
          <p:cNvPr id="12" name="Triangle 11">
            <a:extLst>
              <a:ext uri="{FF2B5EF4-FFF2-40B4-BE49-F238E27FC236}">
                <a16:creationId xmlns:a16="http://schemas.microsoft.com/office/drawing/2014/main" id="{5B9C022A-8D5A-11B0-AE41-731636F6E8C6}"/>
              </a:ext>
            </a:extLst>
          </p:cNvPr>
          <p:cNvSpPr/>
          <p:nvPr userDrawn="1"/>
        </p:nvSpPr>
        <p:spPr>
          <a:xfrm rot="10800000">
            <a:off x="8609610" y="-2"/>
            <a:ext cx="1983178" cy="2576945"/>
          </a:xfrm>
          <a:prstGeom prs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25399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2896E16F-7500-71F9-D8F7-1A23392E40DC}"/>
              </a:ext>
            </a:extLst>
          </p:cNvPr>
          <p:cNvSpPr/>
          <p:nvPr userDrawn="1"/>
        </p:nvSpPr>
        <p:spPr>
          <a:xfrm>
            <a:off x="0" y="0"/>
            <a:ext cx="12192000" cy="843280"/>
          </a:xfrm>
          <a:prstGeom prst="rect">
            <a:avLst/>
          </a:prstGeom>
          <a:solidFill>
            <a:schemeClr val="bg2">
              <a:alpha val="69659"/>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1"/>
          </a:p>
        </p:txBody>
      </p:sp>
      <p:sp>
        <p:nvSpPr>
          <p:cNvPr id="2" name="Title 1">
            <a:extLst>
              <a:ext uri="{FF2B5EF4-FFF2-40B4-BE49-F238E27FC236}">
                <a16:creationId xmlns:a16="http://schemas.microsoft.com/office/drawing/2014/main" id="{7B554CE3-813C-EAE6-5157-DC5C65F85918}"/>
              </a:ext>
            </a:extLst>
          </p:cNvPr>
          <p:cNvSpPr>
            <a:spLocks noGrp="1"/>
          </p:cNvSpPr>
          <p:nvPr>
            <p:ph type="title"/>
          </p:nvPr>
        </p:nvSpPr>
        <p:spPr>
          <a:xfrm>
            <a:off x="394563" y="183492"/>
            <a:ext cx="5413301" cy="506586"/>
          </a:xfrm>
        </p:spPr>
        <p:txBody>
          <a:bodyPr>
            <a:noAutofit/>
          </a:bodyPr>
          <a:lstStyle>
            <a:lvl1pPr>
              <a:defRPr sz="2400"/>
            </a:lvl1pPr>
          </a:lstStyle>
          <a:p>
            <a:r>
              <a:rPr lang="en-GB"/>
              <a:t>Click to edit Master title style</a:t>
            </a:r>
          </a:p>
        </p:txBody>
      </p:sp>
      <p:sp>
        <p:nvSpPr>
          <p:cNvPr id="6" name="Slide Number Placeholder 5">
            <a:extLst>
              <a:ext uri="{FF2B5EF4-FFF2-40B4-BE49-F238E27FC236}">
                <a16:creationId xmlns:a16="http://schemas.microsoft.com/office/drawing/2014/main" id="{69E0A3F5-7DC4-B4CD-8819-D6FFB06D10B2}"/>
              </a:ext>
            </a:extLst>
          </p:cNvPr>
          <p:cNvSpPr>
            <a:spLocks noGrp="1"/>
          </p:cNvSpPr>
          <p:nvPr>
            <p:ph type="sldNum" sz="quarter" idx="12"/>
          </p:nvPr>
        </p:nvSpPr>
        <p:spPr/>
        <p:txBody>
          <a:bodyPr/>
          <a:lstStyle/>
          <a:p>
            <a:fld id="{79A14681-099A-2E44-B31D-F483AC1E37F0}" type="slidenum">
              <a:rPr lang="en-GB" smtClean="0"/>
              <a:t>‹#›</a:t>
            </a:fld>
            <a:endParaRPr lang="en-GB"/>
          </a:p>
        </p:txBody>
      </p:sp>
    </p:spTree>
    <p:extLst>
      <p:ext uri="{BB962C8B-B14F-4D97-AF65-F5344CB8AC3E}">
        <p14:creationId xmlns:p14="http://schemas.microsoft.com/office/powerpoint/2010/main" val="3176211578"/>
      </p:ext>
    </p:extLst>
  </p:cSld>
  <p:clrMapOvr>
    <a:masterClrMapping/>
  </p:clrMapOvr>
  <p:extLst>
    <p:ext uri="{DCECCB84-F9BA-43D5-87BE-67443E8EF086}">
      <p15:sldGuideLst xmlns:p15="http://schemas.microsoft.com/office/powerpoint/2012/main">
        <p15:guide id="1" orient="horz" pos="2183"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49D1C-37B0-CBE2-059A-D35ACD1AE0E7}"/>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50854900-7327-2644-5449-FA4FC54DDBC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6B6F231-79AC-4052-3826-7C1C1E13B343}"/>
              </a:ext>
            </a:extLst>
          </p:cNvPr>
          <p:cNvSpPr>
            <a:spLocks noGrp="1"/>
          </p:cNvSpPr>
          <p:nvPr>
            <p:ph type="dt" sz="half" idx="10"/>
          </p:nvPr>
        </p:nvSpPr>
        <p:spPr>
          <a:xfrm>
            <a:off x="360680" y="6323647"/>
            <a:ext cx="2743200" cy="365125"/>
          </a:xfrm>
          <a:prstGeom prst="rect">
            <a:avLst/>
          </a:prstGeom>
        </p:spPr>
        <p:txBody>
          <a:bodyPr/>
          <a:lstStyle/>
          <a:p>
            <a:fld id="{C8752640-9B78-5D4C-A4C6-03A46CBA5BF0}" type="datetimeFigureOut">
              <a:rPr lang="en-GB" smtClean="0"/>
              <a:t>03/09/2026</a:t>
            </a:fld>
            <a:endParaRPr lang="en-GB"/>
          </a:p>
        </p:txBody>
      </p:sp>
      <p:sp>
        <p:nvSpPr>
          <p:cNvPr id="5" name="Footer Placeholder 4">
            <a:extLst>
              <a:ext uri="{FF2B5EF4-FFF2-40B4-BE49-F238E27FC236}">
                <a16:creationId xmlns:a16="http://schemas.microsoft.com/office/drawing/2014/main" id="{2892748E-D2FC-71D7-BD39-BAA4522DDAA7}"/>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583A408A-C745-D53C-D105-EC22708D6021}"/>
              </a:ext>
            </a:extLst>
          </p:cNvPr>
          <p:cNvSpPr>
            <a:spLocks noGrp="1"/>
          </p:cNvSpPr>
          <p:nvPr>
            <p:ph type="sldNum" sz="quarter" idx="12"/>
          </p:nvPr>
        </p:nvSpPr>
        <p:spPr/>
        <p:txBody>
          <a:bodyPr/>
          <a:lstStyle/>
          <a:p>
            <a:fld id="{79A14681-099A-2E44-B31D-F483AC1E37F0}" type="slidenum">
              <a:rPr lang="en-GB" smtClean="0"/>
              <a:t>‹#›</a:t>
            </a:fld>
            <a:endParaRPr lang="en-GB"/>
          </a:p>
        </p:txBody>
      </p:sp>
    </p:spTree>
    <p:extLst>
      <p:ext uri="{BB962C8B-B14F-4D97-AF65-F5344CB8AC3E}">
        <p14:creationId xmlns:p14="http://schemas.microsoft.com/office/powerpoint/2010/main" val="3187916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FDDE5-E360-FA93-CFEE-5315BBEB493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05A809F4-513E-7B59-F2E9-4491041A3B6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DBBF5A2C-60E5-614D-A1BA-38BF5E7BF92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473BB08A-AD74-5BF4-6E72-85420C7BB2DD}"/>
              </a:ext>
            </a:extLst>
          </p:cNvPr>
          <p:cNvSpPr>
            <a:spLocks noGrp="1"/>
          </p:cNvSpPr>
          <p:nvPr>
            <p:ph type="dt" sz="half" idx="10"/>
          </p:nvPr>
        </p:nvSpPr>
        <p:spPr>
          <a:xfrm>
            <a:off x="360680" y="6323647"/>
            <a:ext cx="2743200" cy="365125"/>
          </a:xfrm>
          <a:prstGeom prst="rect">
            <a:avLst/>
          </a:prstGeom>
        </p:spPr>
        <p:txBody>
          <a:bodyPr/>
          <a:lstStyle/>
          <a:p>
            <a:fld id="{C8752640-9B78-5D4C-A4C6-03A46CBA5BF0}" type="datetimeFigureOut">
              <a:rPr lang="en-GB" smtClean="0"/>
              <a:t>03/09/2026</a:t>
            </a:fld>
            <a:endParaRPr lang="en-GB"/>
          </a:p>
        </p:txBody>
      </p:sp>
      <p:sp>
        <p:nvSpPr>
          <p:cNvPr id="6" name="Footer Placeholder 5">
            <a:extLst>
              <a:ext uri="{FF2B5EF4-FFF2-40B4-BE49-F238E27FC236}">
                <a16:creationId xmlns:a16="http://schemas.microsoft.com/office/drawing/2014/main" id="{852C056B-96F2-5697-DDA5-2BF3011C555D}"/>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26743C15-0686-591B-F97B-A50E82D5E351}"/>
              </a:ext>
            </a:extLst>
          </p:cNvPr>
          <p:cNvSpPr>
            <a:spLocks noGrp="1"/>
          </p:cNvSpPr>
          <p:nvPr>
            <p:ph type="sldNum" sz="quarter" idx="12"/>
          </p:nvPr>
        </p:nvSpPr>
        <p:spPr/>
        <p:txBody>
          <a:bodyPr/>
          <a:lstStyle/>
          <a:p>
            <a:fld id="{79A14681-099A-2E44-B31D-F483AC1E37F0}" type="slidenum">
              <a:rPr lang="en-GB" smtClean="0"/>
              <a:t>‹#›</a:t>
            </a:fld>
            <a:endParaRPr lang="en-GB"/>
          </a:p>
        </p:txBody>
      </p:sp>
    </p:spTree>
    <p:extLst>
      <p:ext uri="{BB962C8B-B14F-4D97-AF65-F5344CB8AC3E}">
        <p14:creationId xmlns:p14="http://schemas.microsoft.com/office/powerpoint/2010/main" val="1197070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53EFC-69AC-5965-05D8-F269A486B7FD}"/>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A1AF82BA-4B0D-DC47-D202-40A63B3E3A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2AAC63AD-FA1F-7EAC-0B7E-77B4A2807D7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C4C287F6-1091-7308-A851-9CE3C95905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D09016C3-0EA7-2D42-4F4F-210E2DC5B6B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157B84B7-AE26-F13B-B421-8927111F2B84}"/>
              </a:ext>
            </a:extLst>
          </p:cNvPr>
          <p:cNvSpPr>
            <a:spLocks noGrp="1"/>
          </p:cNvSpPr>
          <p:nvPr>
            <p:ph type="dt" sz="half" idx="10"/>
          </p:nvPr>
        </p:nvSpPr>
        <p:spPr>
          <a:xfrm>
            <a:off x="360680" y="6323647"/>
            <a:ext cx="2743200" cy="365125"/>
          </a:xfrm>
          <a:prstGeom prst="rect">
            <a:avLst/>
          </a:prstGeom>
        </p:spPr>
        <p:txBody>
          <a:bodyPr/>
          <a:lstStyle/>
          <a:p>
            <a:fld id="{C8752640-9B78-5D4C-A4C6-03A46CBA5BF0}" type="datetimeFigureOut">
              <a:rPr lang="en-GB" smtClean="0"/>
              <a:t>03/09/2026</a:t>
            </a:fld>
            <a:endParaRPr lang="en-GB"/>
          </a:p>
        </p:txBody>
      </p:sp>
      <p:sp>
        <p:nvSpPr>
          <p:cNvPr id="8" name="Footer Placeholder 7">
            <a:extLst>
              <a:ext uri="{FF2B5EF4-FFF2-40B4-BE49-F238E27FC236}">
                <a16:creationId xmlns:a16="http://schemas.microsoft.com/office/drawing/2014/main" id="{5CB1A54C-2F9B-A50F-C938-7E7E9F968E90}"/>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9" name="Slide Number Placeholder 8">
            <a:extLst>
              <a:ext uri="{FF2B5EF4-FFF2-40B4-BE49-F238E27FC236}">
                <a16:creationId xmlns:a16="http://schemas.microsoft.com/office/drawing/2014/main" id="{3887B9D9-E21D-1E7D-D3D8-8382A90327E6}"/>
              </a:ext>
            </a:extLst>
          </p:cNvPr>
          <p:cNvSpPr>
            <a:spLocks noGrp="1"/>
          </p:cNvSpPr>
          <p:nvPr>
            <p:ph type="sldNum" sz="quarter" idx="12"/>
          </p:nvPr>
        </p:nvSpPr>
        <p:spPr/>
        <p:txBody>
          <a:bodyPr/>
          <a:lstStyle/>
          <a:p>
            <a:fld id="{79A14681-099A-2E44-B31D-F483AC1E37F0}" type="slidenum">
              <a:rPr lang="en-GB" smtClean="0"/>
              <a:t>‹#›</a:t>
            </a:fld>
            <a:endParaRPr lang="en-GB"/>
          </a:p>
        </p:txBody>
      </p:sp>
    </p:spTree>
    <p:extLst>
      <p:ext uri="{BB962C8B-B14F-4D97-AF65-F5344CB8AC3E}">
        <p14:creationId xmlns:p14="http://schemas.microsoft.com/office/powerpoint/2010/main" val="27606318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28A8B-F861-233F-2AE8-DE435A41445D}"/>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FF6DE7D4-2C62-D4A4-8930-EAF415650C40}"/>
              </a:ext>
            </a:extLst>
          </p:cNvPr>
          <p:cNvSpPr>
            <a:spLocks noGrp="1"/>
          </p:cNvSpPr>
          <p:nvPr>
            <p:ph type="dt" sz="half" idx="10"/>
          </p:nvPr>
        </p:nvSpPr>
        <p:spPr>
          <a:xfrm>
            <a:off x="360680" y="6323647"/>
            <a:ext cx="2743200" cy="365125"/>
          </a:xfrm>
          <a:prstGeom prst="rect">
            <a:avLst/>
          </a:prstGeom>
        </p:spPr>
        <p:txBody>
          <a:bodyPr/>
          <a:lstStyle/>
          <a:p>
            <a:fld id="{C8752640-9B78-5D4C-A4C6-03A46CBA5BF0}" type="datetimeFigureOut">
              <a:rPr lang="en-GB" smtClean="0"/>
              <a:t>03/09/2026</a:t>
            </a:fld>
            <a:endParaRPr lang="en-GB"/>
          </a:p>
        </p:txBody>
      </p:sp>
      <p:sp>
        <p:nvSpPr>
          <p:cNvPr id="4" name="Footer Placeholder 3">
            <a:extLst>
              <a:ext uri="{FF2B5EF4-FFF2-40B4-BE49-F238E27FC236}">
                <a16:creationId xmlns:a16="http://schemas.microsoft.com/office/drawing/2014/main" id="{EFFC23B4-F92B-0BA7-D507-056F18201BB1}"/>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E516B991-3D40-33AC-F818-830A0798725E}"/>
              </a:ext>
            </a:extLst>
          </p:cNvPr>
          <p:cNvSpPr>
            <a:spLocks noGrp="1"/>
          </p:cNvSpPr>
          <p:nvPr>
            <p:ph type="sldNum" sz="quarter" idx="12"/>
          </p:nvPr>
        </p:nvSpPr>
        <p:spPr/>
        <p:txBody>
          <a:bodyPr/>
          <a:lstStyle/>
          <a:p>
            <a:fld id="{79A14681-099A-2E44-B31D-F483AC1E37F0}" type="slidenum">
              <a:rPr lang="en-GB" smtClean="0"/>
              <a:t>‹#›</a:t>
            </a:fld>
            <a:endParaRPr lang="en-GB"/>
          </a:p>
        </p:txBody>
      </p:sp>
    </p:spTree>
    <p:extLst>
      <p:ext uri="{BB962C8B-B14F-4D97-AF65-F5344CB8AC3E}">
        <p14:creationId xmlns:p14="http://schemas.microsoft.com/office/powerpoint/2010/main" val="2299902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0E63E5-A302-0BE4-9A4A-35D935FB67C4}"/>
              </a:ext>
            </a:extLst>
          </p:cNvPr>
          <p:cNvSpPr>
            <a:spLocks noGrp="1"/>
          </p:cNvSpPr>
          <p:nvPr>
            <p:ph type="dt" sz="half" idx="10"/>
          </p:nvPr>
        </p:nvSpPr>
        <p:spPr>
          <a:xfrm>
            <a:off x="360680" y="6323647"/>
            <a:ext cx="2743200" cy="365125"/>
          </a:xfrm>
          <a:prstGeom prst="rect">
            <a:avLst/>
          </a:prstGeom>
        </p:spPr>
        <p:txBody>
          <a:bodyPr/>
          <a:lstStyle/>
          <a:p>
            <a:fld id="{C8752640-9B78-5D4C-A4C6-03A46CBA5BF0}" type="datetimeFigureOut">
              <a:rPr lang="en-GB" smtClean="0"/>
              <a:t>03/09/2026</a:t>
            </a:fld>
            <a:endParaRPr lang="en-GB"/>
          </a:p>
        </p:txBody>
      </p:sp>
      <p:sp>
        <p:nvSpPr>
          <p:cNvPr id="3" name="Footer Placeholder 2">
            <a:extLst>
              <a:ext uri="{FF2B5EF4-FFF2-40B4-BE49-F238E27FC236}">
                <a16:creationId xmlns:a16="http://schemas.microsoft.com/office/drawing/2014/main" id="{FA9930A3-4DF6-FECA-DA31-896CF0C8251C}"/>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4" name="Slide Number Placeholder 3">
            <a:extLst>
              <a:ext uri="{FF2B5EF4-FFF2-40B4-BE49-F238E27FC236}">
                <a16:creationId xmlns:a16="http://schemas.microsoft.com/office/drawing/2014/main" id="{74405A38-46D5-D184-F9C5-B90AEDE0DBDF}"/>
              </a:ext>
            </a:extLst>
          </p:cNvPr>
          <p:cNvSpPr>
            <a:spLocks noGrp="1"/>
          </p:cNvSpPr>
          <p:nvPr>
            <p:ph type="sldNum" sz="quarter" idx="12"/>
          </p:nvPr>
        </p:nvSpPr>
        <p:spPr/>
        <p:txBody>
          <a:bodyPr/>
          <a:lstStyle/>
          <a:p>
            <a:fld id="{79A14681-099A-2E44-B31D-F483AC1E37F0}" type="slidenum">
              <a:rPr lang="en-GB" smtClean="0"/>
              <a:t>‹#›</a:t>
            </a:fld>
            <a:endParaRPr lang="en-GB"/>
          </a:p>
        </p:txBody>
      </p:sp>
    </p:spTree>
    <p:extLst>
      <p:ext uri="{BB962C8B-B14F-4D97-AF65-F5344CB8AC3E}">
        <p14:creationId xmlns:p14="http://schemas.microsoft.com/office/powerpoint/2010/main" val="23715906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22791-1070-A6F4-A11E-C1C28EB1994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D10F91AF-1124-F40C-4699-8B4F5199DD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DF70F3A3-81C0-A9F9-FD89-8FEB3A278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E50B76E-74F6-D5A7-4BF8-4A2A653FB55B}"/>
              </a:ext>
            </a:extLst>
          </p:cNvPr>
          <p:cNvSpPr>
            <a:spLocks noGrp="1"/>
          </p:cNvSpPr>
          <p:nvPr>
            <p:ph type="dt" sz="half" idx="10"/>
          </p:nvPr>
        </p:nvSpPr>
        <p:spPr>
          <a:xfrm>
            <a:off x="360680" y="6323647"/>
            <a:ext cx="2743200" cy="365125"/>
          </a:xfrm>
          <a:prstGeom prst="rect">
            <a:avLst/>
          </a:prstGeom>
        </p:spPr>
        <p:txBody>
          <a:bodyPr/>
          <a:lstStyle/>
          <a:p>
            <a:fld id="{C8752640-9B78-5D4C-A4C6-03A46CBA5BF0}" type="datetimeFigureOut">
              <a:rPr lang="en-GB" smtClean="0"/>
              <a:t>03/09/2026</a:t>
            </a:fld>
            <a:endParaRPr lang="en-GB"/>
          </a:p>
        </p:txBody>
      </p:sp>
      <p:sp>
        <p:nvSpPr>
          <p:cNvPr id="6" name="Footer Placeholder 5">
            <a:extLst>
              <a:ext uri="{FF2B5EF4-FFF2-40B4-BE49-F238E27FC236}">
                <a16:creationId xmlns:a16="http://schemas.microsoft.com/office/drawing/2014/main" id="{E173AB34-89AF-116F-3EB3-BCCEC2D9D605}"/>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CD36A5B9-510D-D1C1-A0D2-4230299CD952}"/>
              </a:ext>
            </a:extLst>
          </p:cNvPr>
          <p:cNvSpPr>
            <a:spLocks noGrp="1"/>
          </p:cNvSpPr>
          <p:nvPr>
            <p:ph type="sldNum" sz="quarter" idx="12"/>
          </p:nvPr>
        </p:nvSpPr>
        <p:spPr/>
        <p:txBody>
          <a:bodyPr/>
          <a:lstStyle/>
          <a:p>
            <a:fld id="{79A14681-099A-2E44-B31D-F483AC1E37F0}" type="slidenum">
              <a:rPr lang="en-GB" smtClean="0"/>
              <a:t>‹#›</a:t>
            </a:fld>
            <a:endParaRPr lang="en-GB"/>
          </a:p>
        </p:txBody>
      </p:sp>
    </p:spTree>
    <p:extLst>
      <p:ext uri="{BB962C8B-B14F-4D97-AF65-F5344CB8AC3E}">
        <p14:creationId xmlns:p14="http://schemas.microsoft.com/office/powerpoint/2010/main" val="36709389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BD760-AD16-4EAD-4552-55765836D62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89F2290F-5BD8-CB93-AF86-2BBE3FE507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E81EB06-E706-4FF6-5CCF-6EC2A0DFD4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99DD2D0-DF49-108E-A139-2BF54BDB8580}"/>
              </a:ext>
            </a:extLst>
          </p:cNvPr>
          <p:cNvSpPr>
            <a:spLocks noGrp="1"/>
          </p:cNvSpPr>
          <p:nvPr>
            <p:ph type="dt" sz="half" idx="10"/>
          </p:nvPr>
        </p:nvSpPr>
        <p:spPr>
          <a:xfrm>
            <a:off x="360680" y="6323647"/>
            <a:ext cx="2743200" cy="365125"/>
          </a:xfrm>
          <a:prstGeom prst="rect">
            <a:avLst/>
          </a:prstGeom>
        </p:spPr>
        <p:txBody>
          <a:bodyPr/>
          <a:lstStyle/>
          <a:p>
            <a:fld id="{C8752640-9B78-5D4C-A4C6-03A46CBA5BF0}" type="datetimeFigureOut">
              <a:rPr lang="en-GB" smtClean="0"/>
              <a:t>03/09/2026</a:t>
            </a:fld>
            <a:endParaRPr lang="en-GB"/>
          </a:p>
        </p:txBody>
      </p:sp>
      <p:sp>
        <p:nvSpPr>
          <p:cNvPr id="6" name="Footer Placeholder 5">
            <a:extLst>
              <a:ext uri="{FF2B5EF4-FFF2-40B4-BE49-F238E27FC236}">
                <a16:creationId xmlns:a16="http://schemas.microsoft.com/office/drawing/2014/main" id="{CE75FC40-9D04-8038-D5EB-D8F98D8CB184}"/>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a:extLst>
              <a:ext uri="{FF2B5EF4-FFF2-40B4-BE49-F238E27FC236}">
                <a16:creationId xmlns:a16="http://schemas.microsoft.com/office/drawing/2014/main" id="{39DD248B-79C5-F975-15DC-1584997EDB60}"/>
              </a:ext>
            </a:extLst>
          </p:cNvPr>
          <p:cNvSpPr>
            <a:spLocks noGrp="1"/>
          </p:cNvSpPr>
          <p:nvPr>
            <p:ph type="sldNum" sz="quarter" idx="12"/>
          </p:nvPr>
        </p:nvSpPr>
        <p:spPr/>
        <p:txBody>
          <a:bodyPr/>
          <a:lstStyle/>
          <a:p>
            <a:fld id="{79A14681-099A-2E44-B31D-F483AC1E37F0}" type="slidenum">
              <a:rPr lang="en-GB" smtClean="0"/>
              <a:t>‹#›</a:t>
            </a:fld>
            <a:endParaRPr lang="en-GB"/>
          </a:p>
        </p:txBody>
      </p:sp>
    </p:spTree>
    <p:extLst>
      <p:ext uri="{BB962C8B-B14F-4D97-AF65-F5344CB8AC3E}">
        <p14:creationId xmlns:p14="http://schemas.microsoft.com/office/powerpoint/2010/main" val="3235850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2FA36-976B-0283-0ACC-7524844AEF06}"/>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FBD08658-4167-A8FA-3183-03588733255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B56B9EC-8C4B-E300-BFEB-757470B8214D}"/>
              </a:ext>
            </a:extLst>
          </p:cNvPr>
          <p:cNvSpPr>
            <a:spLocks noGrp="1"/>
          </p:cNvSpPr>
          <p:nvPr>
            <p:ph type="dt" sz="half" idx="10"/>
          </p:nvPr>
        </p:nvSpPr>
        <p:spPr>
          <a:xfrm>
            <a:off x="360680" y="6323647"/>
            <a:ext cx="2743200" cy="365125"/>
          </a:xfrm>
          <a:prstGeom prst="rect">
            <a:avLst/>
          </a:prstGeom>
        </p:spPr>
        <p:txBody>
          <a:bodyPr/>
          <a:lstStyle/>
          <a:p>
            <a:fld id="{C8752640-9B78-5D4C-A4C6-03A46CBA5BF0}" type="datetimeFigureOut">
              <a:rPr lang="en-GB" smtClean="0"/>
              <a:t>03/09/2026</a:t>
            </a:fld>
            <a:endParaRPr lang="en-GB"/>
          </a:p>
        </p:txBody>
      </p:sp>
      <p:sp>
        <p:nvSpPr>
          <p:cNvPr id="5" name="Footer Placeholder 4">
            <a:extLst>
              <a:ext uri="{FF2B5EF4-FFF2-40B4-BE49-F238E27FC236}">
                <a16:creationId xmlns:a16="http://schemas.microsoft.com/office/drawing/2014/main" id="{D018347B-DD2A-C339-4116-34D7B5B41ED3}"/>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0949F97E-3F8D-DE13-364C-E3324B577181}"/>
              </a:ext>
            </a:extLst>
          </p:cNvPr>
          <p:cNvSpPr>
            <a:spLocks noGrp="1"/>
          </p:cNvSpPr>
          <p:nvPr>
            <p:ph type="sldNum" sz="quarter" idx="12"/>
          </p:nvPr>
        </p:nvSpPr>
        <p:spPr/>
        <p:txBody>
          <a:bodyPr/>
          <a:lstStyle/>
          <a:p>
            <a:fld id="{79A14681-099A-2E44-B31D-F483AC1E37F0}" type="slidenum">
              <a:rPr lang="en-GB" smtClean="0"/>
              <a:t>‹#›</a:t>
            </a:fld>
            <a:endParaRPr lang="en-GB"/>
          </a:p>
        </p:txBody>
      </p:sp>
    </p:spTree>
    <p:extLst>
      <p:ext uri="{BB962C8B-B14F-4D97-AF65-F5344CB8AC3E}">
        <p14:creationId xmlns:p14="http://schemas.microsoft.com/office/powerpoint/2010/main" val="387929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812639-EE64-C307-EB46-A91CF7772261}"/>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94AC009D-69C2-F61C-1285-57E446AE60B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692A82A-FDF5-A899-4569-C255D30931AC}"/>
              </a:ext>
            </a:extLst>
          </p:cNvPr>
          <p:cNvSpPr>
            <a:spLocks noGrp="1"/>
          </p:cNvSpPr>
          <p:nvPr>
            <p:ph type="dt" sz="half" idx="10"/>
          </p:nvPr>
        </p:nvSpPr>
        <p:spPr>
          <a:xfrm>
            <a:off x="360680" y="6323647"/>
            <a:ext cx="2743200" cy="365125"/>
          </a:xfrm>
          <a:prstGeom prst="rect">
            <a:avLst/>
          </a:prstGeom>
        </p:spPr>
        <p:txBody>
          <a:bodyPr/>
          <a:lstStyle/>
          <a:p>
            <a:fld id="{C8752640-9B78-5D4C-A4C6-03A46CBA5BF0}" type="datetimeFigureOut">
              <a:rPr lang="en-GB" smtClean="0"/>
              <a:t>03/09/2026</a:t>
            </a:fld>
            <a:endParaRPr lang="en-GB"/>
          </a:p>
        </p:txBody>
      </p:sp>
      <p:sp>
        <p:nvSpPr>
          <p:cNvPr id="5" name="Footer Placeholder 4">
            <a:extLst>
              <a:ext uri="{FF2B5EF4-FFF2-40B4-BE49-F238E27FC236}">
                <a16:creationId xmlns:a16="http://schemas.microsoft.com/office/drawing/2014/main" id="{DFF2C090-3E15-85F5-574D-926BBD70E571}"/>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077140B4-0241-818D-DEBC-07C36DB4216B}"/>
              </a:ext>
            </a:extLst>
          </p:cNvPr>
          <p:cNvSpPr>
            <a:spLocks noGrp="1"/>
          </p:cNvSpPr>
          <p:nvPr>
            <p:ph type="sldNum" sz="quarter" idx="12"/>
          </p:nvPr>
        </p:nvSpPr>
        <p:spPr/>
        <p:txBody>
          <a:bodyPr/>
          <a:lstStyle/>
          <a:p>
            <a:fld id="{79A14681-099A-2E44-B31D-F483AC1E37F0}" type="slidenum">
              <a:rPr lang="en-GB" smtClean="0"/>
              <a:t>‹#›</a:t>
            </a:fld>
            <a:endParaRPr lang="en-GB"/>
          </a:p>
        </p:txBody>
      </p:sp>
    </p:spTree>
    <p:extLst>
      <p:ext uri="{BB962C8B-B14F-4D97-AF65-F5344CB8AC3E}">
        <p14:creationId xmlns:p14="http://schemas.microsoft.com/office/powerpoint/2010/main" val="24149806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5707E4F-00F5-619F-0D79-092D4718DB76}"/>
              </a:ext>
            </a:extLst>
          </p:cNvPr>
          <p:cNvSpPr>
            <a:spLocks noGrp="1"/>
          </p:cNvSpPr>
          <p:nvPr>
            <p:ph type="title"/>
          </p:nvPr>
        </p:nvSpPr>
        <p:spPr>
          <a:xfrm>
            <a:off x="360680" y="185738"/>
            <a:ext cx="9890760" cy="495299"/>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5F4ABE3A-08EE-9FD0-B8DF-72DD2E7ECFFA}"/>
              </a:ext>
            </a:extLst>
          </p:cNvPr>
          <p:cNvSpPr>
            <a:spLocks noGrp="1"/>
          </p:cNvSpPr>
          <p:nvPr>
            <p:ph type="body" idx="1"/>
          </p:nvPr>
        </p:nvSpPr>
        <p:spPr>
          <a:xfrm>
            <a:off x="360680" y="108394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Slide Number Placeholder 5">
            <a:extLst>
              <a:ext uri="{FF2B5EF4-FFF2-40B4-BE49-F238E27FC236}">
                <a16:creationId xmlns:a16="http://schemas.microsoft.com/office/drawing/2014/main" id="{466051F8-CD45-CA15-98BE-528E7DAD8AAB}"/>
              </a:ext>
            </a:extLst>
          </p:cNvPr>
          <p:cNvSpPr>
            <a:spLocks noGrp="1"/>
          </p:cNvSpPr>
          <p:nvPr>
            <p:ph type="sldNum" sz="quarter" idx="4"/>
          </p:nvPr>
        </p:nvSpPr>
        <p:spPr>
          <a:xfrm>
            <a:off x="11176000" y="6356350"/>
            <a:ext cx="701040" cy="365125"/>
          </a:xfrm>
          <a:prstGeom prst="rect">
            <a:avLst/>
          </a:prstGeom>
        </p:spPr>
        <p:txBody>
          <a:bodyPr vert="horz" lIns="91440" tIns="45720" rIns="91440" bIns="45720" rtlCol="0" anchor="ctr"/>
          <a:lstStyle>
            <a:lvl1pPr algn="r">
              <a:defRPr sz="1100">
                <a:solidFill>
                  <a:schemeClr val="tx2"/>
                </a:solidFill>
                <a:latin typeface="Baskerville" panose="02020502070401020303" pitchFamily="18" charset="0"/>
                <a:ea typeface="Baskerville" panose="02020502070401020303" pitchFamily="18" charset="0"/>
              </a:defRPr>
            </a:lvl1pPr>
          </a:lstStyle>
          <a:p>
            <a:fld id="{79A14681-099A-2E44-B31D-F483AC1E37F0}" type="slidenum">
              <a:rPr lang="en-GB" smtClean="0"/>
              <a:pPr/>
              <a:t>‹#›</a:t>
            </a:fld>
            <a:endParaRPr lang="en-GB"/>
          </a:p>
        </p:txBody>
      </p:sp>
    </p:spTree>
    <p:extLst>
      <p:ext uri="{BB962C8B-B14F-4D97-AF65-F5344CB8AC3E}">
        <p14:creationId xmlns:p14="http://schemas.microsoft.com/office/powerpoint/2010/main" val="24513011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3" r:id="rId4"/>
    <p:sldLayoutId id="2147483661" r:id="rId5"/>
    <p:sldLayoutId id="2147483662"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Lst>
  <p:txStyles>
    <p:titleStyle>
      <a:lvl1pPr algn="l" defTabSz="914400" rtl="0" eaLnBrk="1" latinLnBrk="0" hangingPunct="1">
        <a:lnSpc>
          <a:spcPct val="90000"/>
        </a:lnSpc>
        <a:spcBef>
          <a:spcPct val="0"/>
        </a:spcBef>
        <a:buNone/>
        <a:defRPr sz="2400" kern="1200">
          <a:solidFill>
            <a:schemeClr val="tx1"/>
          </a:solidFill>
          <a:latin typeface="Baskerville" panose="02020502070401020303" pitchFamily="18" charset="0"/>
          <a:ea typeface="Baskerville" panose="02020502070401020303" pitchFamily="18" charset="0"/>
          <a:cs typeface="+mj-cs"/>
        </a:defRPr>
      </a:lvl1pPr>
    </p:titleStyle>
    <p:bodyStyle>
      <a:lvl1pPr marL="314325" indent="-314325" algn="l" defTabSz="914400" rtl="0" eaLnBrk="1" latinLnBrk="0" hangingPunct="1">
        <a:lnSpc>
          <a:spcPct val="110000"/>
        </a:lnSpc>
        <a:spcBef>
          <a:spcPts val="1000"/>
        </a:spcBef>
        <a:buClr>
          <a:schemeClr val="accent2"/>
        </a:buClr>
        <a:buFont typeface="System Font Regular"/>
        <a:buChar char="▸"/>
        <a:tabLst/>
        <a:defRPr sz="11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110000"/>
        </a:lnSpc>
        <a:spcBef>
          <a:spcPts val="500"/>
        </a:spcBef>
        <a:buClr>
          <a:schemeClr val="accent4"/>
        </a:buClr>
        <a:buFont typeface="System Font Regular"/>
        <a:buChar char="▸"/>
        <a:defRPr sz="105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110000"/>
        </a:lnSpc>
        <a:spcBef>
          <a:spcPts val="500"/>
        </a:spcBef>
        <a:buClr>
          <a:schemeClr val="accent2"/>
        </a:buClr>
        <a:buFont typeface="System Font Regular"/>
        <a:buChar char="▸"/>
        <a:defRPr sz="1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110000"/>
        </a:lnSpc>
        <a:spcBef>
          <a:spcPts val="500"/>
        </a:spcBef>
        <a:buClr>
          <a:schemeClr val="accent4"/>
        </a:buClr>
        <a:buFont typeface="System Font Regular"/>
        <a:buChar char="▸"/>
        <a:defRPr sz="9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110000"/>
        </a:lnSpc>
        <a:spcBef>
          <a:spcPts val="500"/>
        </a:spcBef>
        <a:buClr>
          <a:schemeClr val="accent2"/>
        </a:buClr>
        <a:buFont typeface="System Font Regular"/>
        <a:buChar char="▸"/>
        <a:defRPr sz="9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microsoft.com/office/2014/relationships/chartEx" Target="../charts/chartEx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www.gov.uk/government/collections/government-conversion-factors-for-company-reporting" TargetMode="External"/><Relationship Id="rId2" Type="http://schemas.openxmlformats.org/officeDocument/2006/relationships/hyperlink" Target="https://ghgprotocol.org/corporate-standard" TargetMode="External"/><Relationship Id="rId1" Type="http://schemas.openxmlformats.org/officeDocument/2006/relationships/slideLayout" Target="../slideLayouts/slideLayout6.xml"/><Relationship Id="rId4" Type="http://schemas.openxmlformats.org/officeDocument/2006/relationships/hyperlink" Target="https://ghgprotocol.org/standards/scope-3-standard"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hyperlink" Target="https://flotillagroup.com/" TargetMode="External"/><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wind turbines in the ocean&#10;&#10;Description automatically generated">
            <a:extLst>
              <a:ext uri="{FF2B5EF4-FFF2-40B4-BE49-F238E27FC236}">
                <a16:creationId xmlns:a16="http://schemas.microsoft.com/office/drawing/2014/main" id="{D19733FB-B96B-B311-73EF-6C5E090457F7}"/>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a:stretch/>
        </p:blipFill>
        <p:spPr/>
      </p:pic>
      <p:sp>
        <p:nvSpPr>
          <p:cNvPr id="10" name="Title 9">
            <a:extLst>
              <a:ext uri="{FF2B5EF4-FFF2-40B4-BE49-F238E27FC236}">
                <a16:creationId xmlns:a16="http://schemas.microsoft.com/office/drawing/2014/main" id="{B8DB1F1C-C493-9D35-89FD-8A35BF86B0B6}"/>
              </a:ext>
            </a:extLst>
          </p:cNvPr>
          <p:cNvSpPr>
            <a:spLocks noGrp="1"/>
          </p:cNvSpPr>
          <p:nvPr>
            <p:ph type="ctrTitle"/>
          </p:nvPr>
        </p:nvSpPr>
        <p:spPr/>
        <p:txBody>
          <a:bodyPr/>
          <a:lstStyle/>
          <a:p>
            <a:r>
              <a:rPr lang="en-GB" sz="4400">
                <a:solidFill>
                  <a:schemeClr val="bg1"/>
                </a:solidFill>
              </a:rPr>
              <a:t>GHG Emissions </a:t>
            </a:r>
            <a:br>
              <a:rPr lang="en-GB" sz="4400">
                <a:solidFill>
                  <a:schemeClr val="bg1"/>
                </a:solidFill>
              </a:rPr>
            </a:br>
            <a:r>
              <a:rPr lang="en-GB" sz="4400">
                <a:solidFill>
                  <a:schemeClr val="bg1"/>
                </a:solidFill>
              </a:rPr>
              <a:t>&amp; Carbon </a:t>
            </a:r>
            <a:br>
              <a:rPr lang="en-GB" sz="4400">
                <a:solidFill>
                  <a:schemeClr val="bg1"/>
                </a:solidFill>
              </a:rPr>
            </a:br>
            <a:r>
              <a:rPr lang="en-GB" sz="4400">
                <a:solidFill>
                  <a:schemeClr val="bg1"/>
                </a:solidFill>
              </a:rPr>
              <a:t>Reduction Plan</a:t>
            </a:r>
            <a:endParaRPr lang="en-GB"/>
          </a:p>
        </p:txBody>
      </p:sp>
      <p:sp>
        <p:nvSpPr>
          <p:cNvPr id="11" name="ClientName">
            <a:extLst>
              <a:ext uri="{FF2B5EF4-FFF2-40B4-BE49-F238E27FC236}">
                <a16:creationId xmlns:a16="http://schemas.microsoft.com/office/drawing/2014/main" id="{5BCF43B7-9A78-C8FE-DFEB-37527D7E8B21}"/>
              </a:ext>
            </a:extLst>
          </p:cNvPr>
          <p:cNvSpPr>
            <a:spLocks noGrp="1"/>
          </p:cNvSpPr>
          <p:nvPr>
            <p:ph type="subTitle" idx="1"/>
          </p:nvPr>
        </p:nvSpPr>
        <p:spPr>
          <a:xfrm>
            <a:off x="763815" y="1905008"/>
            <a:ext cx="3974927" cy="431343"/>
          </a:xfrm>
        </p:spPr>
        <p:txBody>
          <a:bodyPr/>
          <a:lstStyle/>
          <a:p>
            <a:r>
              <a:rPr lang="en-GB" dirty="0"/>
              <a:t>Vaccination UK Limited</a:t>
            </a:r>
          </a:p>
        </p:txBody>
      </p:sp>
      <p:sp>
        <p:nvSpPr>
          <p:cNvPr id="17" name="SubTitle">
            <a:extLst>
              <a:ext uri="{FF2B5EF4-FFF2-40B4-BE49-F238E27FC236}">
                <a16:creationId xmlns:a16="http://schemas.microsoft.com/office/drawing/2014/main" id="{4EBAA311-8A40-DB18-EFC4-43EB04282A45}"/>
              </a:ext>
            </a:extLst>
          </p:cNvPr>
          <p:cNvSpPr>
            <a:spLocks noGrp="1"/>
          </p:cNvSpPr>
          <p:nvPr>
            <p:ph type="body" sz="quarter" idx="15"/>
          </p:nvPr>
        </p:nvSpPr>
        <p:spPr>
          <a:xfrm>
            <a:off x="763776" y="4548249"/>
            <a:ext cx="5904152" cy="866236"/>
          </a:xfrm>
        </p:spPr>
        <p:txBody>
          <a:bodyPr/>
          <a:lstStyle/>
          <a:p>
            <a:r>
              <a:rPr lang="en-GB" sz="2000" dirty="0"/>
              <a:t>This report details </a:t>
            </a:r>
            <a:r>
              <a:rPr lang="en-GB" sz="2000" dirty="0" err="1"/>
              <a:t>Vaccination UK Limited’s</a:t>
            </a:r>
            <a:r>
              <a:rPr lang="en-GB" sz="2000" dirty="0"/>
              <a:t> GHG emissions and their reduction plan.</a:t>
            </a:r>
          </a:p>
          <a:p>
            <a:endParaRPr lang="en-GB" sz="1000" i="0" dirty="0">
              <a:latin typeface="Verdana" panose="020B0604030504040204" pitchFamily="34" charset="0"/>
              <a:ea typeface="Verdana" panose="020B0604030504040204" pitchFamily="34" charset="0"/>
            </a:endParaRPr>
          </a:p>
          <a:p>
            <a:pPr>
              <a:tabLst>
                <a:tab pos="3951288" algn="l"/>
              </a:tabLst>
            </a:pPr>
            <a:r>
              <a:rPr lang="en-GB" sz="1000" i="0" dirty="0">
                <a:latin typeface="Verdana" panose="020B0604030504040204" pitchFamily="34" charset="0"/>
                <a:ea typeface="Verdana" panose="020B0604030504040204" pitchFamily="34" charset="0"/>
              </a:rPr>
              <a:t>This carbon reduction plan is compliant with PPN 006.</a:t>
            </a:r>
          </a:p>
          <a:p>
            <a:endParaRPr lang="en-GB" dirty="0"/>
          </a:p>
          <a:p>
            <a:endParaRPr lang="en-GB" dirty="0"/>
          </a:p>
        </p:txBody>
      </p:sp>
      <p:cxnSp>
        <p:nvCxnSpPr>
          <p:cNvPr id="14" name="Straight Connector 13">
            <a:extLst>
              <a:ext uri="{FF2B5EF4-FFF2-40B4-BE49-F238E27FC236}">
                <a16:creationId xmlns:a16="http://schemas.microsoft.com/office/drawing/2014/main" id="{FE350DA8-FAD9-9497-2E37-411F5518BF56}"/>
              </a:ext>
            </a:extLst>
          </p:cNvPr>
          <p:cNvCxnSpPr/>
          <p:nvPr/>
        </p:nvCxnSpPr>
        <p:spPr>
          <a:xfrm>
            <a:off x="831274" y="2351317"/>
            <a:ext cx="3788229" cy="0"/>
          </a:xfrm>
          <a:prstGeom prst="line">
            <a:avLst/>
          </a:prstGeom>
          <a:ln w="6350">
            <a:solidFill>
              <a:schemeClr val="bg1"/>
            </a:solidFill>
          </a:ln>
        </p:spPr>
        <p:style>
          <a:lnRef idx="2">
            <a:schemeClr val="accent1"/>
          </a:lnRef>
          <a:fillRef idx="0">
            <a:schemeClr val="accent1"/>
          </a:fillRef>
          <a:effectRef idx="1">
            <a:schemeClr val="accent1"/>
          </a:effectRef>
          <a:fontRef idx="minor">
            <a:schemeClr val="tx1"/>
          </a:fontRef>
        </p:style>
      </p:cxnSp>
      <p:pic>
        <p:nvPicPr>
          <p:cNvPr id="20" name="Picture 19" descr="A close up of a logo&#10;&#10;Description automatically generated">
            <a:extLst>
              <a:ext uri="{FF2B5EF4-FFF2-40B4-BE49-F238E27FC236}">
                <a16:creationId xmlns:a16="http://schemas.microsoft.com/office/drawing/2014/main" id="{BF1A9290-41C2-31AB-9ABC-0015B56074C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3777" y="6227129"/>
            <a:ext cx="779274" cy="257848"/>
          </a:xfrm>
          <a:prstGeom prst="rect">
            <a:avLst/>
          </a:prstGeom>
        </p:spPr>
      </p:pic>
      <p:sp>
        <p:nvSpPr>
          <p:cNvPr id="2" name="PublicationDate">
            <a:extLst>
              <a:ext uri="{FF2B5EF4-FFF2-40B4-BE49-F238E27FC236}">
                <a16:creationId xmlns:a16="http://schemas.microsoft.com/office/drawing/2014/main" id="{76F05D4D-92C6-A01D-00E1-AC4BC4F35E9A}"/>
              </a:ext>
            </a:extLst>
          </p:cNvPr>
          <p:cNvSpPr txBox="1"/>
          <p:nvPr/>
        </p:nvSpPr>
        <p:spPr>
          <a:xfrm>
            <a:off x="10164763" y="6048375"/>
            <a:ext cx="1537548" cy="246221"/>
          </a:xfrm>
          <a:prstGeom prst="rect">
            <a:avLst/>
          </a:prstGeom>
          <a:noFill/>
        </p:spPr>
        <p:txBody>
          <a:bodyPr wrap="square" rtlCol="0">
            <a:spAutoFit/>
          </a:bodyPr>
          <a:lstStyle/>
          <a:p>
            <a:pPr algn="r"/>
            <a:r>
              <a:rPr lang="en-GB" sz="1000" b="1" dirty="0">
                <a:solidFill>
                  <a:schemeClr val="bg1"/>
                </a:solidFill>
                <a:latin typeface="Verdana" panose="020B0604030504040204" pitchFamily="34" charset="0"/>
                <a:ea typeface="Verdana" panose="020B0604030504040204" pitchFamily="34" charset="0"/>
              </a:rPr>
              <a:t>03/09/2026</a:t>
            </a:r>
          </a:p>
        </p:txBody>
      </p:sp>
      <p:sp>
        <p:nvSpPr>
          <p:cNvPr id="3" name="ReportingPeriodLabel">
            <a:extLst>
              <a:ext uri="{FF2B5EF4-FFF2-40B4-BE49-F238E27FC236}">
                <a16:creationId xmlns:a16="http://schemas.microsoft.com/office/drawing/2014/main" id="{9B305880-57EC-C45E-3056-ED0A4338D316}"/>
              </a:ext>
            </a:extLst>
          </p:cNvPr>
          <p:cNvSpPr txBox="1">
            <a:spLocks/>
          </p:cNvSpPr>
          <p:nvPr/>
        </p:nvSpPr>
        <p:spPr>
          <a:xfrm>
            <a:off x="763776" y="184548"/>
            <a:ext cx="1748408" cy="401720"/>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1000"/>
              </a:spcBef>
              <a:buClr>
                <a:schemeClr val="accent2"/>
              </a:buClr>
              <a:buFont typeface="System Font Regular"/>
              <a:buNone/>
              <a:tabLst/>
              <a:defRPr sz="2000" i="1" kern="1200">
                <a:solidFill>
                  <a:schemeClr val="bg1"/>
                </a:solidFill>
                <a:latin typeface="Baskerville" panose="02020502070401020303" pitchFamily="18" charset="0"/>
                <a:ea typeface="Baskerville" panose="02020502070401020303" pitchFamily="18" charset="0"/>
                <a:cs typeface="Verdana" panose="020B0604030504040204" pitchFamily="34" charset="0"/>
              </a:defRPr>
            </a:lvl1pPr>
            <a:lvl2pPr marL="457200" indent="0" algn="l" defTabSz="914400" rtl="0" eaLnBrk="1" latinLnBrk="0" hangingPunct="1">
              <a:lnSpc>
                <a:spcPct val="110000"/>
              </a:lnSpc>
              <a:spcBef>
                <a:spcPts val="500"/>
              </a:spcBef>
              <a:buClr>
                <a:schemeClr val="accent4"/>
              </a:buClr>
              <a:buFont typeface="System Font Regular"/>
              <a:buNone/>
              <a:defRPr sz="1400" i="1" kern="1200">
                <a:solidFill>
                  <a:schemeClr val="bg1"/>
                </a:solidFill>
                <a:latin typeface="Baskerville" panose="02020502070401020303" pitchFamily="18" charset="0"/>
                <a:ea typeface="Baskerville" panose="02020502070401020303" pitchFamily="18" charset="0"/>
                <a:cs typeface="Verdana" panose="020B0604030504040204" pitchFamily="34" charset="0"/>
              </a:defRPr>
            </a:lvl2pPr>
            <a:lvl3pPr marL="914400" indent="0" algn="l" defTabSz="914400" rtl="0" eaLnBrk="1" latinLnBrk="0" hangingPunct="1">
              <a:lnSpc>
                <a:spcPct val="110000"/>
              </a:lnSpc>
              <a:spcBef>
                <a:spcPts val="500"/>
              </a:spcBef>
              <a:buClr>
                <a:schemeClr val="accent2"/>
              </a:buClr>
              <a:buFont typeface="System Font Regular"/>
              <a:buNone/>
              <a:defRPr sz="1400" i="1" kern="1200">
                <a:solidFill>
                  <a:schemeClr val="bg1"/>
                </a:solidFill>
                <a:latin typeface="Baskerville" panose="02020502070401020303" pitchFamily="18" charset="0"/>
                <a:ea typeface="Baskerville" panose="02020502070401020303" pitchFamily="18" charset="0"/>
                <a:cs typeface="Verdana" panose="020B0604030504040204" pitchFamily="34" charset="0"/>
              </a:defRPr>
            </a:lvl3pPr>
            <a:lvl4pPr marL="1371600" indent="0" algn="l" defTabSz="914400" rtl="0" eaLnBrk="1" latinLnBrk="0" hangingPunct="1">
              <a:lnSpc>
                <a:spcPct val="110000"/>
              </a:lnSpc>
              <a:spcBef>
                <a:spcPts val="500"/>
              </a:spcBef>
              <a:buClr>
                <a:schemeClr val="accent4"/>
              </a:buClr>
              <a:buFont typeface="System Font Regular"/>
              <a:buNone/>
              <a:defRPr sz="1400" i="1" kern="1200">
                <a:solidFill>
                  <a:schemeClr val="bg1"/>
                </a:solidFill>
                <a:latin typeface="Baskerville" panose="02020502070401020303" pitchFamily="18" charset="0"/>
                <a:ea typeface="Baskerville" panose="02020502070401020303" pitchFamily="18" charset="0"/>
                <a:cs typeface="Verdana" panose="020B0604030504040204" pitchFamily="34" charset="0"/>
              </a:defRPr>
            </a:lvl4pPr>
            <a:lvl5pPr marL="1828800" indent="0" algn="l" defTabSz="914400" rtl="0" eaLnBrk="1" latinLnBrk="0" hangingPunct="1">
              <a:lnSpc>
                <a:spcPct val="110000"/>
              </a:lnSpc>
              <a:spcBef>
                <a:spcPts val="500"/>
              </a:spcBef>
              <a:buClr>
                <a:schemeClr val="accent2"/>
              </a:buClr>
              <a:buFont typeface="System Font Regular"/>
              <a:buNone/>
              <a:defRPr sz="1400" i="1" kern="1200">
                <a:solidFill>
                  <a:schemeClr val="bg1"/>
                </a:solidFill>
                <a:latin typeface="Baskerville" panose="02020502070401020303" pitchFamily="18" charset="0"/>
                <a:ea typeface="Baskerville" panose="02020502070401020303" pitchFamily="18"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516" marR="4607" defTabSz="829178">
              <a:lnSpc>
                <a:spcPct val="108300"/>
              </a:lnSpc>
              <a:spcBef>
                <a:spcPts val="91"/>
              </a:spcBef>
            </a:pPr>
            <a:r>
              <a:rPr lang="en-GB" sz="1200" i="0" spc="23" dirty="0">
                <a:solidFill>
                  <a:srgbClr val="FFFFFF"/>
                </a:solidFill>
                <a:latin typeface="Verdana" panose="020B0604030504040204" pitchFamily="34" charset="0"/>
                <a:ea typeface="Verdana" panose="020B0604030504040204" pitchFamily="34" charset="0"/>
                <a:cs typeface="Arial MT"/>
              </a:rPr>
              <a:t>Reporting period:</a:t>
            </a:r>
            <a:endParaRPr lang="en-GB" sz="1200" i="0" dirty="0">
              <a:latin typeface="Verdana" panose="020B0604030504040204" pitchFamily="34" charset="0"/>
              <a:ea typeface="Verdana" panose="020B0604030504040204" pitchFamily="34" charset="0"/>
            </a:endParaRPr>
          </a:p>
        </p:txBody>
      </p:sp>
      <p:sp>
        <p:nvSpPr>
          <p:cNvPr id="6" name="ReportingPeriod">
            <a:extLst>
              <a:ext uri="{FF2B5EF4-FFF2-40B4-BE49-F238E27FC236}">
                <a16:creationId xmlns:a16="http://schemas.microsoft.com/office/drawing/2014/main" id="{C14F75C1-0F60-8049-B5FB-2E0B32BDB625}"/>
              </a:ext>
            </a:extLst>
          </p:cNvPr>
          <p:cNvSpPr txBox="1"/>
          <p:nvPr/>
        </p:nvSpPr>
        <p:spPr>
          <a:xfrm>
            <a:off x="2323874" y="184548"/>
            <a:ext cx="1537548" cy="276999"/>
          </a:xfrm>
          <a:prstGeom prst="rect">
            <a:avLst/>
          </a:prstGeom>
          <a:noFill/>
        </p:spPr>
        <p:txBody>
          <a:bodyPr wrap="square" rtlCol="0">
            <a:spAutoFit/>
          </a:bodyPr>
          <a:lstStyle/>
          <a:p>
            <a:r>
              <a:rPr lang="en-GB" sz="1200" dirty="0">
                <a:solidFill>
                  <a:schemeClr val="bg1"/>
                </a:solidFill>
                <a:latin typeface="Verdana" panose="020B0604030504040204" pitchFamily="34" charset="0"/>
                <a:ea typeface="Verdana" panose="020B0604030504040204" pitchFamily="34" charset="0"/>
              </a:rPr>
              <a:t>31 December 2025</a:t>
            </a:r>
          </a:p>
        </p:txBody>
      </p:sp>
      <p:pic>
        <p:nvPicPr>
          <p:cNvPr id="5" name="Picture 4" descr="A logo with two people in the middle&#10;&#10;AI-generated content may be incorrect.">
            <a:extLst>
              <a:ext uri="{FF2B5EF4-FFF2-40B4-BE49-F238E27FC236}">
                <a16:creationId xmlns:a16="http://schemas.microsoft.com/office/drawing/2014/main" id="{E427FCB9-40DB-88EC-9343-317BE5EA0F12}"/>
              </a:ext>
            </a:extLst>
          </p:cNvPr>
          <p:cNvPicPr>
            <a:picLocks noChangeAspect="1"/>
          </p:cNvPicPr>
          <p:nvPr/>
        </p:nvPicPr>
        <p:blipFill>
          <a:blip r:embed="rId5"/>
          <a:stretch>
            <a:fillRect/>
          </a:stretch>
        </p:blipFill>
        <p:spPr>
          <a:xfrm>
            <a:off x="9861974" y="-238117"/>
            <a:ext cx="2143125" cy="2143125"/>
          </a:xfrm>
          <a:prstGeom prst="rect">
            <a:avLst/>
          </a:prstGeom>
        </p:spPr>
      </p:pic>
    </p:spTree>
    <p:extLst>
      <p:ext uri="{BB962C8B-B14F-4D97-AF65-F5344CB8AC3E}">
        <p14:creationId xmlns:p14="http://schemas.microsoft.com/office/powerpoint/2010/main" val="39500566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DFF5D-6C3E-24C0-3914-5216FD6C344C}"/>
              </a:ext>
            </a:extLst>
          </p:cNvPr>
          <p:cNvSpPr>
            <a:spLocks noGrp="1"/>
          </p:cNvSpPr>
          <p:nvPr>
            <p:ph type="title"/>
          </p:nvPr>
        </p:nvSpPr>
        <p:spPr/>
        <p:txBody>
          <a:bodyPr/>
          <a:lstStyle/>
          <a:p>
            <a:r>
              <a:rPr lang="en-GB"/>
              <a:t>Contents</a:t>
            </a:r>
          </a:p>
        </p:txBody>
      </p:sp>
      <p:graphicFrame>
        <p:nvGraphicFramePr>
          <p:cNvPr id="5" name="Content Placeholder 4">
            <a:extLst>
              <a:ext uri="{FF2B5EF4-FFF2-40B4-BE49-F238E27FC236}">
                <a16:creationId xmlns:a16="http://schemas.microsoft.com/office/drawing/2014/main" id="{E17EE842-1288-4F4A-57E6-355686F16D3B}"/>
              </a:ext>
            </a:extLst>
          </p:cNvPr>
          <p:cNvGraphicFramePr>
            <a:graphicFrameLocks noGrp="1"/>
          </p:cNvGraphicFramePr>
          <p:nvPr>
            <p:ph idx="1"/>
            <p:extLst>
              <p:ext uri="{D42A27DB-BD31-4B8C-83A1-F6EECF244321}">
                <p14:modId xmlns:p14="http://schemas.microsoft.com/office/powerpoint/2010/main" val="2259223176"/>
              </p:ext>
            </p:extLst>
          </p:nvPr>
        </p:nvGraphicFramePr>
        <p:xfrm>
          <a:off x="833438" y="2019300"/>
          <a:ext cx="5413374" cy="3170220"/>
        </p:xfrm>
        <a:graphic>
          <a:graphicData uri="http://schemas.openxmlformats.org/drawingml/2006/table">
            <a:tbl>
              <a:tblPr firstRow="1" bandRow="1">
                <a:tableStyleId>{5C22544A-7EE6-4342-B048-85BDC9FD1C3A}</a:tableStyleId>
              </a:tblPr>
              <a:tblGrid>
                <a:gridCol w="4510716">
                  <a:extLst>
                    <a:ext uri="{9D8B030D-6E8A-4147-A177-3AD203B41FA5}">
                      <a16:colId xmlns:a16="http://schemas.microsoft.com/office/drawing/2014/main" val="1744825933"/>
                    </a:ext>
                  </a:extLst>
                </a:gridCol>
                <a:gridCol w="902658">
                  <a:extLst>
                    <a:ext uri="{9D8B030D-6E8A-4147-A177-3AD203B41FA5}">
                      <a16:colId xmlns:a16="http://schemas.microsoft.com/office/drawing/2014/main" val="588219340"/>
                    </a:ext>
                  </a:extLst>
                </a:gridCol>
              </a:tblGrid>
              <a:tr h="528370">
                <a:tc>
                  <a:txBody>
                    <a:bodyPr/>
                    <a:lstStyle/>
                    <a:p>
                      <a:r>
                        <a:rPr lang="en-US" sz="1400" b="0">
                          <a:solidFill>
                            <a:schemeClr val="tx2"/>
                          </a:solidFill>
                          <a:latin typeface="Baskerville" panose="02020502070401020303" pitchFamily="18" charset="0"/>
                          <a:ea typeface="Baskerville" panose="02020502070401020303" pitchFamily="18" charset="0"/>
                        </a:rPr>
                        <a:t>Introduction	</a:t>
                      </a:r>
                      <a:endParaRPr lang="en-GB" sz="1400" b="0">
                        <a:solidFill>
                          <a:schemeClr val="tx2"/>
                        </a:solidFill>
                        <a:latin typeface="Baskerville" panose="02020502070401020303" pitchFamily="18" charset="0"/>
                        <a:ea typeface="Baskerville" panose="02020502070401020303" pitchFamily="18" charset="0"/>
                      </a:endParaRPr>
                    </a:p>
                  </a:txBody>
                  <a:tcPr anchor="ctr">
                    <a:lnL w="12700" cmpd="sng">
                      <a:noFill/>
                    </a:lnL>
                    <a:lnR w="12700" cmpd="sng">
                      <a:noFill/>
                    </a:lnR>
                    <a:lnT w="12700" cmpd="sng">
                      <a:noFill/>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a:solidFill>
                            <a:schemeClr val="tx2"/>
                          </a:solidFill>
                          <a:latin typeface="Verdana" panose="020B0604030504040204" pitchFamily="34" charset="0"/>
                          <a:ea typeface="Verdana" panose="020B0604030504040204" pitchFamily="34" charset="0"/>
                          <a:cs typeface="Verdana" panose="020B0604030504040204" pitchFamily="34" charset="0"/>
                        </a:rPr>
                        <a:t>…3</a:t>
                      </a:r>
                    </a:p>
                  </a:txBody>
                  <a:tcPr anchor="ctr">
                    <a:lnL w="12700" cmpd="sng">
                      <a:noFill/>
                    </a:lnL>
                    <a:lnR w="12700" cmpd="sng">
                      <a:noFill/>
                    </a:lnR>
                    <a:lnT w="12700" cmpd="sng">
                      <a:noFill/>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6720388"/>
                  </a:ext>
                </a:extLst>
              </a:tr>
              <a:tr h="528370">
                <a:tc>
                  <a:txBody>
                    <a:bodyPr/>
                    <a:lstStyle/>
                    <a:p>
                      <a:r>
                        <a:rPr lang="en-US" sz="1400" b="0">
                          <a:solidFill>
                            <a:schemeClr val="tx2"/>
                          </a:solidFill>
                          <a:latin typeface="Baskerville" panose="02020502070401020303" pitchFamily="18" charset="0"/>
                          <a:ea typeface="Baskerville" panose="02020502070401020303" pitchFamily="18" charset="0"/>
                        </a:rPr>
                        <a:t>GHG Emissions Methodology</a:t>
                      </a:r>
                      <a:endParaRPr lang="en-GB" sz="1400" b="0">
                        <a:solidFill>
                          <a:schemeClr val="tx2"/>
                        </a:solidFill>
                        <a:latin typeface="Baskerville" panose="02020502070401020303" pitchFamily="18" charset="0"/>
                        <a:ea typeface="Baskerville" panose="02020502070401020303" pitchFamily="18" charset="0"/>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200" b="0">
                          <a:solidFill>
                            <a:schemeClr val="tx2"/>
                          </a:solidFill>
                          <a:latin typeface="Verdana" panose="020B0604030504040204" pitchFamily="34" charset="0"/>
                          <a:ea typeface="Verdana" panose="020B0604030504040204" pitchFamily="34" charset="0"/>
                          <a:cs typeface="Verdana" panose="020B0604030504040204" pitchFamily="34" charset="0"/>
                        </a:rPr>
                        <a:t>…4</a:t>
                      </a: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2100872"/>
                  </a:ext>
                </a:extLst>
              </a:tr>
              <a:tr h="528370">
                <a:tc>
                  <a:txBody>
                    <a:bodyPr/>
                    <a:lstStyle/>
                    <a:p>
                      <a:r>
                        <a:rPr lang="en-US" sz="1400" b="0">
                          <a:solidFill>
                            <a:schemeClr val="tx2"/>
                          </a:solidFill>
                          <a:latin typeface="Baskerville" panose="02020502070401020303" pitchFamily="18" charset="0"/>
                          <a:ea typeface="Baskerville" panose="02020502070401020303" pitchFamily="18" charset="0"/>
                        </a:rPr>
                        <a:t>GHG Emissions Summary</a:t>
                      </a:r>
                      <a:endParaRPr lang="en-GB" sz="1400" b="0">
                        <a:solidFill>
                          <a:schemeClr val="tx2"/>
                        </a:solidFill>
                        <a:latin typeface="Baskerville" panose="02020502070401020303" pitchFamily="18" charset="0"/>
                        <a:ea typeface="Baskerville" panose="02020502070401020303" pitchFamily="18" charset="0"/>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200" b="0">
                          <a:solidFill>
                            <a:schemeClr val="tx2"/>
                          </a:solidFill>
                          <a:latin typeface="Verdana" panose="020B0604030504040204" pitchFamily="34" charset="0"/>
                          <a:ea typeface="Verdana" panose="020B0604030504040204" pitchFamily="34" charset="0"/>
                          <a:cs typeface="Verdana" panose="020B0604030504040204" pitchFamily="34" charset="0"/>
                        </a:rPr>
                        <a:t>…5</a:t>
                      </a: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32575853"/>
                  </a:ext>
                </a:extLst>
              </a:tr>
              <a:tr h="528370">
                <a:tc>
                  <a:txBody>
                    <a:bodyPr/>
                    <a:lstStyle/>
                    <a:p>
                      <a:r>
                        <a:rPr lang="en-US" sz="1400" b="0">
                          <a:solidFill>
                            <a:schemeClr val="tx2"/>
                          </a:solidFill>
                          <a:latin typeface="Baskerville" panose="02020502070401020303" pitchFamily="18" charset="0"/>
                          <a:ea typeface="Baskerville" panose="02020502070401020303" pitchFamily="18" charset="0"/>
                        </a:rPr>
                        <a:t>Emissions Reduction Target</a:t>
                      </a:r>
                      <a:endParaRPr lang="en-GB" sz="1400" b="0">
                        <a:solidFill>
                          <a:schemeClr val="tx2"/>
                        </a:solidFill>
                        <a:latin typeface="Baskerville" panose="02020502070401020303" pitchFamily="18" charset="0"/>
                        <a:ea typeface="Baskerville" panose="02020502070401020303" pitchFamily="18" charset="0"/>
                      </a:endParaRP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a:solidFill>
                            <a:schemeClr val="tx2"/>
                          </a:solidFill>
                          <a:latin typeface="Verdana" panose="020B0604030504040204" pitchFamily="34" charset="0"/>
                          <a:ea typeface="Verdana" panose="020B0604030504040204" pitchFamily="34" charset="0"/>
                          <a:cs typeface="Verdana" panose="020B0604030504040204" pitchFamily="34" charset="0"/>
                        </a:rPr>
                        <a:t>…6</a:t>
                      </a: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06521120"/>
                  </a:ext>
                </a:extLst>
              </a:tr>
              <a:tr h="528370">
                <a:tc>
                  <a:txBody>
                    <a:bodyPr/>
                    <a:lstStyle/>
                    <a:p>
                      <a:r>
                        <a:rPr lang="en-GB" sz="1400" b="0">
                          <a:solidFill>
                            <a:schemeClr val="tx2"/>
                          </a:solidFill>
                          <a:latin typeface="Baskerville" panose="02020502070401020303" pitchFamily="18" charset="0"/>
                          <a:ea typeface="Baskerville" panose="02020502070401020303" pitchFamily="18" charset="0"/>
                        </a:rPr>
                        <a:t>Carbon Reduction Initiatives</a:t>
                      </a: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a:solidFill>
                            <a:schemeClr val="tx2"/>
                          </a:solidFill>
                          <a:latin typeface="Verdana" panose="020B0604030504040204" pitchFamily="34" charset="0"/>
                          <a:ea typeface="Verdana" panose="020B0604030504040204" pitchFamily="34" charset="0"/>
                          <a:cs typeface="Verdana" panose="020B0604030504040204" pitchFamily="34" charset="0"/>
                        </a:rPr>
                        <a:t>…7</a:t>
                      </a: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635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47662808"/>
                  </a:ext>
                </a:extLst>
              </a:tr>
              <a:tr h="528370">
                <a:tc>
                  <a:txBody>
                    <a:bodyPr/>
                    <a:lstStyle/>
                    <a:p>
                      <a:r>
                        <a:rPr lang="en-GB" sz="1400" b="0">
                          <a:solidFill>
                            <a:schemeClr val="tx2"/>
                          </a:solidFill>
                          <a:latin typeface="Baskerville" panose="02020502070401020303" pitchFamily="18" charset="0"/>
                          <a:ea typeface="Baskerville" panose="02020502070401020303" pitchFamily="18" charset="0"/>
                        </a:rPr>
                        <a:t>Declaration and Sign Off</a:t>
                      </a: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a:solidFill>
                            <a:schemeClr val="tx2"/>
                          </a:solidFill>
                          <a:latin typeface="Verdana" panose="020B0604030504040204" pitchFamily="34" charset="0"/>
                          <a:ea typeface="Verdana" panose="020B0604030504040204" pitchFamily="34" charset="0"/>
                          <a:cs typeface="Verdana" panose="020B0604030504040204" pitchFamily="34" charset="0"/>
                        </a:rPr>
                        <a:t>…8</a:t>
                      </a:r>
                    </a:p>
                  </a:txBody>
                  <a:tcPr anchor="ctr">
                    <a:lnL w="12700" cmpd="sng">
                      <a:noFill/>
                    </a:lnL>
                    <a:lnR w="12700" cmpd="sng">
                      <a:noFill/>
                    </a:lnR>
                    <a:lnT w="6350" cap="flat" cmpd="sng" algn="ctr">
                      <a:solidFill>
                        <a:schemeClr val="bg2">
                          <a:lumMod val="90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83641516"/>
                  </a:ext>
                </a:extLst>
              </a:tr>
            </a:tbl>
          </a:graphicData>
        </a:graphic>
      </p:graphicFrame>
      <p:pic>
        <p:nvPicPr>
          <p:cNvPr id="10" name="Picture Placeholder 9" descr="A sailboat in the ocean&#10;&#10;Description automatically generated">
            <a:extLst>
              <a:ext uri="{FF2B5EF4-FFF2-40B4-BE49-F238E27FC236}">
                <a16:creationId xmlns:a16="http://schemas.microsoft.com/office/drawing/2014/main" id="{343EF9A3-62F0-19B2-6CDD-079E49807327}"/>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1789902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C2DF512-37A8-F93B-21CB-A5E4FDF62035}"/>
              </a:ext>
            </a:extLst>
          </p:cNvPr>
          <p:cNvSpPr>
            <a:spLocks noGrp="1"/>
          </p:cNvSpPr>
          <p:nvPr>
            <p:ph type="title"/>
          </p:nvPr>
        </p:nvSpPr>
        <p:spPr>
          <a:xfrm>
            <a:off x="394563" y="183492"/>
            <a:ext cx="5413301" cy="506586"/>
          </a:xfrm>
        </p:spPr>
        <p:txBody>
          <a:bodyPr/>
          <a:lstStyle/>
          <a:p>
            <a:r>
              <a:rPr lang="en-GB" dirty="0"/>
              <a:t>Introduction</a:t>
            </a:r>
          </a:p>
        </p:txBody>
      </p:sp>
      <p:sp>
        <p:nvSpPr>
          <p:cNvPr id="10" name="IntroText">
            <a:extLst>
              <a:ext uri="{FF2B5EF4-FFF2-40B4-BE49-F238E27FC236}">
                <a16:creationId xmlns:a16="http://schemas.microsoft.com/office/drawing/2014/main" id="{76977AF9-18BB-9682-DE37-1F3E75BB341D}"/>
              </a:ext>
            </a:extLst>
          </p:cNvPr>
          <p:cNvSpPr>
            <a:spLocks noGrp="1"/>
          </p:cNvSpPr>
          <p:nvPr>
            <p:ph idx="1"/>
          </p:nvPr>
        </p:nvSpPr>
        <p:spPr>
          <a:xfrm>
            <a:off x="920150" y="2330213"/>
            <a:ext cx="5931754" cy="3302412"/>
          </a:xfrm>
        </p:spPr>
        <p:txBody>
          <a:bodyPr>
            <a:normAutofit fontScale="92500" lnSpcReduction="20000"/>
          </a:bodyPr>
          <a:lstStyle/>
          <a:p>
            <a:pPr marL="0" indent="0" algn="just">
              <a:lnSpc>
                <a:spcPct val="120000"/>
              </a:lnSpc>
              <a:buNone/>
            </a:pPr>
            <a:r>
              <a:rPr lang="en-GB" sz="1300" b="0" i="0" dirty="0">
                <a:solidFill>
                  <a:srgbClr val="000000"/>
                </a:solidFill>
                <a:effectLst/>
              </a:rPr>
              <a:t>Vaccination UK Limited is an NHS-commissioned provider of school-aged immunisation services, established in the UK in 2007 and headquartered at Portmill Lane, Hitchin. Commissioned by NHS England since 2015, it delivers flu, HPV, MMR, MenACWY and Td/IPV programmes in schools and community catch-up clinics across North London, the East of England, Bedfordshire, Luton and Milton Keynes, the West Midlands, and Humber and Yorkshire.</a:t>
            </a:r>
          </a:p>
          <a:p>
            <a:pPr marL="0" indent="0" algn="just">
              <a:lnSpc>
                <a:spcPct val="120000"/>
              </a:lnSpc>
              <a:spcBef>
                <a:spcPts val="600"/>
              </a:spcBef>
              <a:buNone/>
            </a:pPr>
            <a:r>
              <a:rPr lang="en-GB" sz="1300" b="0" i="0" dirty="0">
                <a:solidFill>
                  <a:srgbClr val="000000"/>
                </a:solidFill>
                <a:effectLst/>
              </a:rPr>
              <a:t>The company publishes a Carbon Reduction Plan in line with NHS supplier requirements, aligning to the NHS target of net zero by 2045. It is rated Good by the Care Quality Commission, with clinical governance for NHS-commissioned programmes led by its Clinical Director. Social value sits in prevention - a seasonal flu vaccination carries an estimated carbon footprint over 14 times smaller than treating a case of influenza - while principal emissions exposure lies in the mobile delivery model: nurse travel between school sites, clinical consumables and cold-chain vaccine storage.</a:t>
            </a:r>
          </a:p>
        </p:txBody>
      </p:sp>
      <p:sp>
        <p:nvSpPr>
          <p:cNvPr id="13" name="Text Placeholder 12">
            <a:extLst>
              <a:ext uri="{FF2B5EF4-FFF2-40B4-BE49-F238E27FC236}">
                <a16:creationId xmlns:a16="http://schemas.microsoft.com/office/drawing/2014/main" id="{D10A8F25-1ED7-2D5A-8F65-656067CD1CEE}"/>
              </a:ext>
            </a:extLst>
          </p:cNvPr>
          <p:cNvSpPr>
            <a:spLocks noGrp="1"/>
          </p:cNvSpPr>
          <p:nvPr>
            <p:ph type="body" sz="quarter" idx="15"/>
          </p:nvPr>
        </p:nvSpPr>
        <p:spPr>
          <a:xfrm>
            <a:off x="572377" y="1225375"/>
            <a:ext cx="3043790" cy="320675"/>
          </a:xfrm>
        </p:spPr>
        <p:txBody>
          <a:bodyPr/>
          <a:lstStyle/>
          <a:p>
            <a:r>
              <a:rPr lang="en-GB" dirty="0"/>
              <a:t>Company name:</a:t>
            </a:r>
          </a:p>
        </p:txBody>
      </p:sp>
      <p:sp>
        <p:nvSpPr>
          <p:cNvPr id="16" name="Text Placeholder 15">
            <a:extLst>
              <a:ext uri="{FF2B5EF4-FFF2-40B4-BE49-F238E27FC236}">
                <a16:creationId xmlns:a16="http://schemas.microsoft.com/office/drawing/2014/main" id="{C401C453-5796-79A6-4ABB-45CF8D0EB0CB}"/>
              </a:ext>
            </a:extLst>
          </p:cNvPr>
          <p:cNvSpPr>
            <a:spLocks noGrp="1"/>
          </p:cNvSpPr>
          <p:nvPr>
            <p:ph type="body" sz="quarter" idx="18"/>
          </p:nvPr>
        </p:nvSpPr>
        <p:spPr>
          <a:xfrm>
            <a:off x="3530715" y="1225375"/>
            <a:ext cx="1268035" cy="320675"/>
          </a:xfrm>
        </p:spPr>
        <p:txBody>
          <a:bodyPr/>
          <a:lstStyle/>
          <a:p>
            <a:r>
              <a:rPr lang="en-GB" dirty="0"/>
              <a:t>Publication date:</a:t>
            </a:r>
          </a:p>
        </p:txBody>
      </p:sp>
      <p:pic>
        <p:nvPicPr>
          <p:cNvPr id="35" name="Picture Placeholder 34" descr="A group of people sitting at a table&#10;&#10;Description automatically generated">
            <a:extLst>
              <a:ext uri="{FF2B5EF4-FFF2-40B4-BE49-F238E27FC236}">
                <a16:creationId xmlns:a16="http://schemas.microsoft.com/office/drawing/2014/main" id="{4A231010-EC15-1F2C-E04E-76E1B6AF3E17}"/>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p:blipFill>
        <p:spPr/>
      </p:pic>
      <p:sp>
        <p:nvSpPr>
          <p:cNvPr id="15" name="Text Placeholder 14">
            <a:extLst>
              <a:ext uri="{FF2B5EF4-FFF2-40B4-BE49-F238E27FC236}">
                <a16:creationId xmlns:a16="http://schemas.microsoft.com/office/drawing/2014/main" id="{55A83A51-42B8-24EF-35FF-0A14B7C0501A}"/>
              </a:ext>
            </a:extLst>
          </p:cNvPr>
          <p:cNvSpPr>
            <a:spLocks noGrp="1"/>
          </p:cNvSpPr>
          <p:nvPr>
            <p:ph type="body" sz="quarter" idx="17"/>
          </p:nvPr>
        </p:nvSpPr>
        <p:spPr/>
        <p:txBody>
          <a:bodyPr/>
          <a:lstStyle/>
          <a:p>
            <a:r>
              <a:rPr lang="en-GB"/>
              <a:t>2040</a:t>
            </a:r>
          </a:p>
        </p:txBody>
      </p:sp>
      <p:sp>
        <p:nvSpPr>
          <p:cNvPr id="25" name="Round Same-side Corner of Rectangle 24">
            <a:extLst>
              <a:ext uri="{FF2B5EF4-FFF2-40B4-BE49-F238E27FC236}">
                <a16:creationId xmlns:a16="http://schemas.microsoft.com/office/drawing/2014/main" id="{0DD639CB-2F02-24E8-9865-A3D1900CF8FF}"/>
              </a:ext>
            </a:extLst>
          </p:cNvPr>
          <p:cNvSpPr/>
          <p:nvPr/>
        </p:nvSpPr>
        <p:spPr>
          <a:xfrm rot="16200000">
            <a:off x="-1031727" y="3950613"/>
            <a:ext cx="3371293" cy="130494"/>
          </a:xfrm>
          <a:prstGeom prst="round2SameRect">
            <a:avLst>
              <a:gd name="adj1" fmla="val 50000"/>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Oval 38">
            <a:extLst>
              <a:ext uri="{FF2B5EF4-FFF2-40B4-BE49-F238E27FC236}">
                <a16:creationId xmlns:a16="http://schemas.microsoft.com/office/drawing/2014/main" id="{0B3E4879-E4F8-2626-BC4F-386AAFEB2FE8}"/>
              </a:ext>
            </a:extLst>
          </p:cNvPr>
          <p:cNvSpPr/>
          <p:nvPr/>
        </p:nvSpPr>
        <p:spPr>
          <a:xfrm>
            <a:off x="7468897" y="1164215"/>
            <a:ext cx="1579418" cy="157941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TextBox 39">
            <a:extLst>
              <a:ext uri="{FF2B5EF4-FFF2-40B4-BE49-F238E27FC236}">
                <a16:creationId xmlns:a16="http://schemas.microsoft.com/office/drawing/2014/main" id="{84C43AF2-A441-E7E6-B512-DD6F8EEBE4CE}"/>
              </a:ext>
            </a:extLst>
          </p:cNvPr>
          <p:cNvSpPr txBox="1"/>
          <p:nvPr/>
        </p:nvSpPr>
        <p:spPr>
          <a:xfrm>
            <a:off x="7557422" y="1578036"/>
            <a:ext cx="1402368" cy="461665"/>
          </a:xfrm>
          <a:prstGeom prst="rect">
            <a:avLst/>
          </a:prstGeom>
          <a:noFill/>
        </p:spPr>
        <p:txBody>
          <a:bodyPr wrap="square" rtlCol="0">
            <a:spAutoFit/>
          </a:bodyPr>
          <a:lstStyle/>
          <a:p>
            <a:pPr algn="ctr"/>
            <a:r>
              <a:rPr lang="en-GB" sz="1200">
                <a:solidFill>
                  <a:schemeClr val="bg1"/>
                </a:solidFill>
                <a:latin typeface="Baskerville" panose="02020502070401020303" pitchFamily="18" charset="0"/>
                <a:ea typeface="Baskerville" panose="02020502070401020303" pitchFamily="18" charset="0"/>
              </a:rPr>
              <a:t>Commitment to target Net Zero:</a:t>
            </a:r>
          </a:p>
        </p:txBody>
      </p:sp>
      <p:sp>
        <p:nvSpPr>
          <p:cNvPr id="41" name="NetZeroYear">
            <a:extLst>
              <a:ext uri="{FF2B5EF4-FFF2-40B4-BE49-F238E27FC236}">
                <a16:creationId xmlns:a16="http://schemas.microsoft.com/office/drawing/2014/main" id="{7DC8DF23-1A0B-C6EF-C293-C5A069D5F566}"/>
              </a:ext>
            </a:extLst>
          </p:cNvPr>
          <p:cNvSpPr txBox="1">
            <a:spLocks/>
          </p:cNvSpPr>
          <p:nvPr/>
        </p:nvSpPr>
        <p:spPr>
          <a:xfrm>
            <a:off x="7500606" y="2000221"/>
            <a:ext cx="1492250" cy="909662"/>
          </a:xfrm>
          <a:prstGeom prst="rect">
            <a:avLst/>
          </a:prstGeom>
        </p:spPr>
        <p:txBody>
          <a:bodyPr vert="horz" lIns="91440" tIns="0" rIns="91440" bIns="45720" rtlCol="0">
            <a:noAutofit/>
          </a:bodyPr>
          <a:lstStyle>
            <a:lvl1pPr marL="0" indent="0" algn="ctr" defTabSz="914400" rtl="0" eaLnBrk="1" latinLnBrk="0" hangingPunct="1">
              <a:lnSpc>
                <a:spcPct val="110000"/>
              </a:lnSpc>
              <a:spcBef>
                <a:spcPts val="1000"/>
              </a:spcBef>
              <a:buClr>
                <a:schemeClr val="accent2"/>
              </a:buClr>
              <a:buFont typeface="System Font Regular"/>
              <a:buNone/>
              <a:tabLst/>
              <a:defRPr sz="3200" kern="1200">
                <a:solidFill>
                  <a:schemeClr val="bg1"/>
                </a:solidFill>
                <a:latin typeface="Baskerville" panose="02020502070401020303" pitchFamily="18" charset="0"/>
                <a:ea typeface="Baskerville" panose="02020502070401020303" pitchFamily="18" charset="0"/>
                <a:cs typeface="Verdana" panose="020B0604030504040204" pitchFamily="34" charset="0"/>
              </a:defRPr>
            </a:lvl1pPr>
            <a:lvl2pPr marL="457200" indent="0" algn="l" defTabSz="914400" rtl="0" eaLnBrk="1" latinLnBrk="0" hangingPunct="1">
              <a:lnSpc>
                <a:spcPct val="110000"/>
              </a:lnSpc>
              <a:spcBef>
                <a:spcPts val="500"/>
              </a:spcBef>
              <a:buClr>
                <a:schemeClr val="accent4"/>
              </a:buClr>
              <a:buFont typeface="System Font Regular"/>
              <a:buNone/>
              <a:defRPr sz="4400" kern="1200">
                <a:solidFill>
                  <a:schemeClr val="bg1"/>
                </a:solidFill>
                <a:latin typeface="Verdana" panose="020B0604030504040204" pitchFamily="34" charset="0"/>
                <a:ea typeface="Verdana" panose="020B0604030504040204" pitchFamily="34" charset="0"/>
                <a:cs typeface="Verdana" panose="020B0604030504040204" pitchFamily="34" charset="0"/>
              </a:defRPr>
            </a:lvl2pPr>
            <a:lvl3pPr marL="914400" indent="0" algn="l" defTabSz="914400" rtl="0" eaLnBrk="1" latinLnBrk="0" hangingPunct="1">
              <a:lnSpc>
                <a:spcPct val="110000"/>
              </a:lnSpc>
              <a:spcBef>
                <a:spcPts val="500"/>
              </a:spcBef>
              <a:buClr>
                <a:schemeClr val="accent2"/>
              </a:buClr>
              <a:buFont typeface="System Font Regular"/>
              <a:buNone/>
              <a:defRPr sz="4400" kern="1200">
                <a:solidFill>
                  <a:schemeClr val="bg1"/>
                </a:solidFill>
                <a:latin typeface="Verdana" panose="020B0604030504040204" pitchFamily="34" charset="0"/>
                <a:ea typeface="Verdana" panose="020B0604030504040204" pitchFamily="34" charset="0"/>
                <a:cs typeface="Verdana" panose="020B0604030504040204" pitchFamily="34" charset="0"/>
              </a:defRPr>
            </a:lvl3pPr>
            <a:lvl4pPr marL="1371600" indent="0" algn="ctr" defTabSz="914400" rtl="0" eaLnBrk="1" latinLnBrk="0" hangingPunct="1">
              <a:lnSpc>
                <a:spcPct val="110000"/>
              </a:lnSpc>
              <a:spcBef>
                <a:spcPts val="500"/>
              </a:spcBef>
              <a:buClr>
                <a:schemeClr val="accent4"/>
              </a:buClr>
              <a:buFont typeface="System Font Regular"/>
              <a:buNone/>
              <a:defRPr sz="4400" kern="1200">
                <a:solidFill>
                  <a:schemeClr val="bg1"/>
                </a:solidFill>
                <a:latin typeface="Verdana" panose="020B0604030504040204" pitchFamily="34" charset="0"/>
                <a:ea typeface="Verdana" panose="020B0604030504040204" pitchFamily="34" charset="0"/>
                <a:cs typeface="Verdana" panose="020B0604030504040204" pitchFamily="34" charset="0"/>
              </a:defRPr>
            </a:lvl4pPr>
            <a:lvl5pPr marL="1828800" indent="0" algn="l" defTabSz="914400" rtl="0" eaLnBrk="1" latinLnBrk="0" hangingPunct="1">
              <a:lnSpc>
                <a:spcPct val="110000"/>
              </a:lnSpc>
              <a:spcBef>
                <a:spcPts val="500"/>
              </a:spcBef>
              <a:buClr>
                <a:schemeClr val="accent2"/>
              </a:buClr>
              <a:buFont typeface="System Font Regular"/>
              <a:buNone/>
              <a:defRPr sz="4400" kern="1200">
                <a:solidFill>
                  <a:schemeClr val="bg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2045</a:t>
            </a:r>
          </a:p>
        </p:txBody>
      </p:sp>
      <p:pic>
        <p:nvPicPr>
          <p:cNvPr id="42" name="Graphic 41" descr="Leaf outline">
            <a:extLst>
              <a:ext uri="{FF2B5EF4-FFF2-40B4-BE49-F238E27FC236}">
                <a16:creationId xmlns:a16="http://schemas.microsoft.com/office/drawing/2014/main" id="{AB402A4C-A264-ECFF-7535-F6FA1EDD277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62662" y="1222041"/>
            <a:ext cx="391886" cy="391886"/>
          </a:xfrm>
          <a:prstGeom prst="rect">
            <a:avLst/>
          </a:prstGeom>
        </p:spPr>
      </p:pic>
      <p:sp>
        <p:nvSpPr>
          <p:cNvPr id="2" name="ClientName">
            <a:extLst>
              <a:ext uri="{FF2B5EF4-FFF2-40B4-BE49-F238E27FC236}">
                <a16:creationId xmlns:a16="http://schemas.microsoft.com/office/drawing/2014/main" id="{CD12A5A6-C7B5-61C3-11DF-1267274F9ED9}"/>
              </a:ext>
            </a:extLst>
          </p:cNvPr>
          <p:cNvSpPr txBox="1"/>
          <p:nvPr/>
        </p:nvSpPr>
        <p:spPr>
          <a:xfrm>
            <a:off x="572377" y="1557924"/>
            <a:ext cx="2859192" cy="396000"/>
          </a:xfrm>
          <a:prstGeom prst="rect">
            <a:avLst/>
          </a:prstGeom>
          <a:solidFill>
            <a:schemeClr val="bg2">
              <a:alpha val="70000"/>
            </a:schemeClr>
          </a:solidFill>
        </p:spPr>
        <p:txBody>
          <a:bodyPr wrap="square" rtlCol="0" anchor="ctr" anchorCtr="0">
            <a:noAutofit/>
          </a:bodyPr>
          <a:lstStyle/>
          <a:p>
            <a:r>
              <a:rPr lang="en-GB" sz="900" b="1" dirty="0">
                <a:latin typeface="Verdana" panose="020B0604030504040204" pitchFamily="34" charset="0"/>
                <a:ea typeface="Verdana" panose="020B0604030504040204" pitchFamily="34" charset="0"/>
              </a:rPr>
              <a:t>Vaccination UK Limited</a:t>
            </a:r>
          </a:p>
        </p:txBody>
      </p:sp>
      <p:sp>
        <p:nvSpPr>
          <p:cNvPr id="3" name="PublicationDate">
            <a:extLst>
              <a:ext uri="{FF2B5EF4-FFF2-40B4-BE49-F238E27FC236}">
                <a16:creationId xmlns:a16="http://schemas.microsoft.com/office/drawing/2014/main" id="{F3066B55-829B-D9E2-B9F0-B3B836A70B98}"/>
              </a:ext>
            </a:extLst>
          </p:cNvPr>
          <p:cNvSpPr txBox="1"/>
          <p:nvPr/>
        </p:nvSpPr>
        <p:spPr>
          <a:xfrm>
            <a:off x="3549795" y="1557924"/>
            <a:ext cx="1268789" cy="396000"/>
          </a:xfrm>
          <a:prstGeom prst="rect">
            <a:avLst/>
          </a:prstGeom>
          <a:solidFill>
            <a:schemeClr val="bg2">
              <a:alpha val="70000"/>
            </a:schemeClr>
          </a:solidFill>
        </p:spPr>
        <p:txBody>
          <a:bodyPr wrap="square" rtlCol="0" anchor="ctr" anchorCtr="0">
            <a:noAutofit/>
          </a:bodyPr>
          <a:lstStyle/>
          <a:p>
            <a:r>
              <a:rPr lang="en-GB" sz="900" b="1" dirty="0">
                <a:latin typeface="Verdana" panose="020B0604030504040204" pitchFamily="34" charset="0"/>
                <a:ea typeface="Verdana" panose="020B0604030504040204" pitchFamily="34" charset="0"/>
              </a:rPr>
              <a:t>03/09/2026</a:t>
            </a:r>
          </a:p>
        </p:txBody>
      </p:sp>
      <p:sp>
        <p:nvSpPr>
          <p:cNvPr id="7" name="TextBox 6">
            <a:extLst>
              <a:ext uri="{FF2B5EF4-FFF2-40B4-BE49-F238E27FC236}">
                <a16:creationId xmlns:a16="http://schemas.microsoft.com/office/drawing/2014/main" id="{1C9E7AC5-B87D-AEAF-ED20-7C4E2984A651}"/>
              </a:ext>
            </a:extLst>
          </p:cNvPr>
          <p:cNvSpPr txBox="1"/>
          <p:nvPr/>
        </p:nvSpPr>
        <p:spPr>
          <a:xfrm>
            <a:off x="11658600" y="252119"/>
            <a:ext cx="298480" cy="369332"/>
          </a:xfrm>
          <a:prstGeom prst="rect">
            <a:avLst/>
          </a:prstGeom>
          <a:noFill/>
        </p:spPr>
        <p:txBody>
          <a:bodyPr wrap="none" rtlCol="0">
            <a:spAutoFit/>
          </a:bodyPr>
          <a:lstStyle/>
          <a:p>
            <a:r>
              <a:rPr lang="en-GB" dirty="0">
                <a:latin typeface="Baskerville" panose="02020502070401020303"/>
              </a:rPr>
              <a:t>3</a:t>
            </a:r>
          </a:p>
        </p:txBody>
      </p:sp>
      <p:sp>
        <p:nvSpPr>
          <p:cNvPr id="4" name="Text Placeholder 11">
            <a:extLst>
              <a:ext uri="{FF2B5EF4-FFF2-40B4-BE49-F238E27FC236}">
                <a16:creationId xmlns:a16="http://schemas.microsoft.com/office/drawing/2014/main" id="{6DC82309-9918-FBA2-BEE4-B8143EC90171}"/>
              </a:ext>
            </a:extLst>
          </p:cNvPr>
          <p:cNvSpPr txBox="1">
            <a:spLocks/>
          </p:cNvSpPr>
          <p:nvPr/>
        </p:nvSpPr>
        <p:spPr>
          <a:xfrm>
            <a:off x="4929149" y="1225375"/>
            <a:ext cx="2988925" cy="320675"/>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1000"/>
              </a:spcBef>
              <a:buClr>
                <a:schemeClr val="accent2"/>
              </a:buClr>
              <a:buFont typeface="System Font Regular"/>
              <a:buNone/>
              <a:tabLst/>
              <a:defRPr sz="1200" kern="1200">
                <a:solidFill>
                  <a:schemeClr val="tx1"/>
                </a:solidFill>
                <a:latin typeface="Baskerville" panose="02020502070401020303" pitchFamily="18" charset="0"/>
                <a:ea typeface="Baskerville" panose="02020502070401020303" pitchFamily="18" charset="0"/>
                <a:cs typeface="Verdana" panose="020B0604030504040204" pitchFamily="34" charset="0"/>
              </a:defRPr>
            </a:lvl1pPr>
            <a:lvl2pPr marL="457200" indent="0" algn="l" defTabSz="914400" rtl="0" eaLnBrk="1" latinLnBrk="0" hangingPunct="1">
              <a:lnSpc>
                <a:spcPct val="110000"/>
              </a:lnSpc>
              <a:spcBef>
                <a:spcPts val="500"/>
              </a:spcBef>
              <a:buClr>
                <a:schemeClr val="accent4"/>
              </a:buClr>
              <a:buFont typeface="System Font Regular"/>
              <a:buNone/>
              <a:defRPr sz="1200" kern="1200">
                <a:solidFill>
                  <a:schemeClr val="tx1"/>
                </a:solidFill>
                <a:latin typeface="Baskerville" panose="02020502070401020303" pitchFamily="18" charset="0"/>
                <a:ea typeface="Baskerville" panose="02020502070401020303" pitchFamily="18" charset="0"/>
                <a:cs typeface="Verdana" panose="020B0604030504040204" pitchFamily="34" charset="0"/>
              </a:defRPr>
            </a:lvl2pPr>
            <a:lvl3pPr marL="914400" indent="0" algn="l" defTabSz="914400" rtl="0" eaLnBrk="1" latinLnBrk="0" hangingPunct="1">
              <a:lnSpc>
                <a:spcPct val="110000"/>
              </a:lnSpc>
              <a:spcBef>
                <a:spcPts val="500"/>
              </a:spcBef>
              <a:buClr>
                <a:schemeClr val="accent2"/>
              </a:buClr>
              <a:buFont typeface="System Font Regular"/>
              <a:buNone/>
              <a:defRPr sz="1200" kern="1200">
                <a:solidFill>
                  <a:schemeClr val="tx1"/>
                </a:solidFill>
                <a:latin typeface="Baskerville" panose="02020502070401020303" pitchFamily="18" charset="0"/>
                <a:ea typeface="Baskerville" panose="02020502070401020303" pitchFamily="18" charset="0"/>
                <a:cs typeface="Verdana" panose="020B0604030504040204" pitchFamily="34" charset="0"/>
              </a:defRPr>
            </a:lvl3pPr>
            <a:lvl4pPr marL="1371600" indent="0" algn="l" defTabSz="914400" rtl="0" eaLnBrk="1" latinLnBrk="0" hangingPunct="1">
              <a:lnSpc>
                <a:spcPct val="110000"/>
              </a:lnSpc>
              <a:spcBef>
                <a:spcPts val="500"/>
              </a:spcBef>
              <a:buClr>
                <a:schemeClr val="accent4"/>
              </a:buClr>
              <a:buFont typeface="System Font Regular"/>
              <a:buNone/>
              <a:defRPr sz="1200" kern="1200">
                <a:solidFill>
                  <a:schemeClr val="tx1"/>
                </a:solidFill>
                <a:latin typeface="Baskerville" panose="02020502070401020303" pitchFamily="18" charset="0"/>
                <a:ea typeface="Baskerville" panose="02020502070401020303" pitchFamily="18" charset="0"/>
                <a:cs typeface="Verdana" panose="020B0604030504040204" pitchFamily="34" charset="0"/>
              </a:defRPr>
            </a:lvl4pPr>
            <a:lvl5pPr marL="1828800" indent="0" algn="l" defTabSz="914400" rtl="0" eaLnBrk="1" latinLnBrk="0" hangingPunct="1">
              <a:lnSpc>
                <a:spcPct val="110000"/>
              </a:lnSpc>
              <a:spcBef>
                <a:spcPts val="500"/>
              </a:spcBef>
              <a:buClr>
                <a:schemeClr val="accent2"/>
              </a:buClr>
              <a:buFont typeface="System Font Regular"/>
              <a:buNone/>
              <a:defRPr sz="1200" kern="1200">
                <a:solidFill>
                  <a:schemeClr val="tx1"/>
                </a:solidFill>
                <a:latin typeface="Baskerville" panose="02020502070401020303" pitchFamily="18" charset="0"/>
                <a:ea typeface="Baskerville" panose="02020502070401020303" pitchFamily="18"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Reporting period:</a:t>
            </a:r>
          </a:p>
        </p:txBody>
      </p:sp>
      <p:sp>
        <p:nvSpPr>
          <p:cNvPr id="8" name="ReportingPeriod">
            <a:extLst>
              <a:ext uri="{FF2B5EF4-FFF2-40B4-BE49-F238E27FC236}">
                <a16:creationId xmlns:a16="http://schemas.microsoft.com/office/drawing/2014/main" id="{48F6AEBC-794D-066A-018A-54F2DBB3F9C3}"/>
              </a:ext>
            </a:extLst>
          </p:cNvPr>
          <p:cNvSpPr txBox="1">
            <a:spLocks/>
          </p:cNvSpPr>
          <p:nvPr/>
        </p:nvSpPr>
        <p:spPr>
          <a:xfrm>
            <a:off x="4929150" y="1557924"/>
            <a:ext cx="2429182" cy="396000"/>
          </a:xfrm>
          <a:prstGeom prst="rect">
            <a:avLst/>
          </a:prstGeom>
          <a:solidFill>
            <a:schemeClr val="bg2">
              <a:alpha val="70000"/>
            </a:schemeClr>
          </a:solidFill>
        </p:spPr>
        <p:txBody>
          <a:bodyPr vert="horz" lIns="91440" tIns="45720" rIns="91440" bIns="45720" rtlCol="0" anchor="ctr">
            <a:noAutofit/>
          </a:bodyPr>
          <a:lstStyle>
            <a:lvl1pPr marL="0" indent="0" algn="l" defTabSz="914400" rtl="0" eaLnBrk="1" latinLnBrk="0" hangingPunct="1">
              <a:lnSpc>
                <a:spcPct val="110000"/>
              </a:lnSpc>
              <a:spcBef>
                <a:spcPts val="1000"/>
              </a:spcBef>
              <a:buClr>
                <a:schemeClr val="accent2"/>
              </a:buClr>
              <a:buFont typeface="System Font Regular"/>
              <a:buNone/>
              <a:tabLst/>
              <a:defRPr sz="9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l" defTabSz="914400" rtl="0" eaLnBrk="1" latinLnBrk="0" hangingPunct="1">
              <a:lnSpc>
                <a:spcPct val="110000"/>
              </a:lnSpc>
              <a:spcBef>
                <a:spcPts val="500"/>
              </a:spcBef>
              <a:buClr>
                <a:schemeClr val="accent4"/>
              </a:buClr>
              <a:buFont typeface="System Font Regular"/>
              <a:buNone/>
              <a:defRPr sz="9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914400" indent="0" algn="l" defTabSz="914400" rtl="0" eaLnBrk="1" latinLnBrk="0" hangingPunct="1">
              <a:lnSpc>
                <a:spcPct val="110000"/>
              </a:lnSpc>
              <a:spcBef>
                <a:spcPts val="500"/>
              </a:spcBef>
              <a:buClr>
                <a:schemeClr val="accent2"/>
              </a:buClr>
              <a:buFont typeface="System Font Regular"/>
              <a:buNone/>
              <a:defRPr sz="9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371600" indent="0" algn="l" defTabSz="914400" rtl="0" eaLnBrk="1" latinLnBrk="0" hangingPunct="1">
              <a:lnSpc>
                <a:spcPct val="110000"/>
              </a:lnSpc>
              <a:spcBef>
                <a:spcPts val="500"/>
              </a:spcBef>
              <a:buClr>
                <a:schemeClr val="accent4"/>
              </a:buClr>
              <a:buFont typeface="System Font Regular"/>
              <a:buNone/>
              <a:defRPr sz="9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1828800" indent="0" algn="l" defTabSz="914400" rtl="0" eaLnBrk="1" latinLnBrk="0" hangingPunct="1">
              <a:lnSpc>
                <a:spcPct val="110000"/>
              </a:lnSpc>
              <a:spcBef>
                <a:spcPts val="500"/>
              </a:spcBef>
              <a:buClr>
                <a:schemeClr val="accent2"/>
              </a:buClr>
              <a:buFont typeface="System Font Regular"/>
              <a:buNone/>
              <a:defRPr sz="9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dirty="0"/>
              <a:t>1 January 2022 - 31 December 2025</a:t>
            </a:r>
          </a:p>
        </p:txBody>
      </p:sp>
    </p:spTree>
    <p:extLst>
      <p:ext uri="{BB962C8B-B14F-4D97-AF65-F5344CB8AC3E}">
        <p14:creationId xmlns:p14="http://schemas.microsoft.com/office/powerpoint/2010/main" val="2394044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05A50F81-63F8-615C-5A4C-C341808DDFC2}"/>
              </a:ext>
            </a:extLst>
          </p:cNvPr>
          <p:cNvSpPr>
            <a:spLocks noGrp="1"/>
          </p:cNvSpPr>
          <p:nvPr>
            <p:ph type="title"/>
          </p:nvPr>
        </p:nvSpPr>
        <p:spPr>
          <a:xfrm>
            <a:off x="394563" y="183492"/>
            <a:ext cx="5413301" cy="506586"/>
          </a:xfrm>
        </p:spPr>
        <p:txBody>
          <a:bodyPr/>
          <a:lstStyle/>
          <a:p>
            <a:r>
              <a:rPr lang="en-GB" dirty="0"/>
              <a:t>GHG Emissions Methodology</a:t>
            </a:r>
          </a:p>
        </p:txBody>
      </p:sp>
      <p:sp>
        <p:nvSpPr>
          <p:cNvPr id="15" name="Methodology">
            <a:extLst>
              <a:ext uri="{FF2B5EF4-FFF2-40B4-BE49-F238E27FC236}">
                <a16:creationId xmlns:a16="http://schemas.microsoft.com/office/drawing/2014/main" id="{6EBACA15-5DB3-6DFC-6596-225C67E7A87C}"/>
              </a:ext>
            </a:extLst>
          </p:cNvPr>
          <p:cNvSpPr txBox="1"/>
          <p:nvPr/>
        </p:nvSpPr>
        <p:spPr>
          <a:xfrm>
            <a:off x="408180" y="1030625"/>
            <a:ext cx="4012065" cy="2111754"/>
          </a:xfrm>
          <a:prstGeom prst="rect">
            <a:avLst/>
          </a:prstGeom>
          <a:noFill/>
        </p:spPr>
        <p:txBody>
          <a:bodyPr wrap="square" rtlCol="0">
            <a:normAutofit/>
          </a:bodyPr>
          <a:lstStyle/>
          <a:p>
            <a:pPr>
              <a:lnSpc>
                <a:spcPct val="115000"/>
              </a:lnSpc>
            </a:pPr>
            <a:r>
              <a:rPr lang="en-GB" sz="900" dirty="0">
                <a:latin typeface="Verdana" panose="020B0604030504040204" pitchFamily="34" charset="0"/>
                <a:ea typeface="Verdana" panose="020B0604030504040204" pitchFamily="34" charset="0"/>
                <a:cs typeface="Verdana" panose="020B0604030504040204" pitchFamily="34" charset="0"/>
              </a:rPr>
              <a:t>Baseline emissions are a record of the greenhouse gases that have been produced in the past and were produced prior to the introduction of any strategies to reduce emissions. Baseline emissions are the reference point against which emissions reduction can be measured.</a:t>
            </a:r>
          </a:p>
          <a:p>
            <a:pPr>
              <a:lnSpc>
                <a:spcPct val="115000"/>
              </a:lnSpc>
            </a:pPr>
            <a:endParaRPr lang="en-GB" sz="900" dirty="0">
              <a:latin typeface="Verdana" panose="020B0604030504040204" pitchFamily="34" charset="0"/>
              <a:ea typeface="Verdana" panose="020B0604030504040204" pitchFamily="34" charset="0"/>
              <a:cs typeface="Verdana" panose="020B0604030504040204" pitchFamily="34" charset="0"/>
            </a:endParaRPr>
          </a:p>
          <a:p>
            <a:pPr>
              <a:lnSpc>
                <a:spcPct val="115000"/>
              </a:lnSpc>
            </a:pPr>
            <a:r>
              <a:rPr lang="en-GB" sz="900" dirty="0" err="1">
                <a:latin typeface="Verdana" panose="020B0604030504040204" pitchFamily="34" charset="0"/>
                <a:ea typeface="Verdana" panose="020B0604030504040204" pitchFamily="34" charset="0"/>
                <a:cs typeface="Verdana" panose="020B0604030504040204" pitchFamily="34" charset="0"/>
              </a:rPr>
              <a:t>Vaccination UK Limited’s</a:t>
            </a:r>
            <a:r>
              <a:rPr lang="en-GB" sz="900" dirty="0">
                <a:latin typeface="Verdana" panose="020B0604030504040204" pitchFamily="34" charset="0"/>
                <a:ea typeface="Verdana" panose="020B0604030504040204" pitchFamily="34" charset="0"/>
                <a:cs typeface="Verdana" panose="020B0604030504040204" pitchFamily="34" charset="0"/>
              </a:rPr>
              <a:t> emissions have been calculated against a baseline year of </a:t>
            </a:r>
            <a:r>
              <a:rPr lang="en-GB" sz="900" dirty="0" err="1">
                <a:latin typeface="Verdana" panose="020B0604030504040204" pitchFamily="34" charset="0"/>
                <a:ea typeface="Verdana" panose="020B0604030504040204" pitchFamily="34" charset="0"/>
                <a:cs typeface="Verdana" panose="020B0604030504040204" pitchFamily="34" charset="0"/>
              </a:rPr>
              <a:t>2022</a:t>
            </a:r>
            <a:r>
              <a:rPr lang="en-GB" sz="900" dirty="0">
                <a:latin typeface="Verdana" panose="020B0604030504040204" pitchFamily="34" charset="0"/>
                <a:ea typeface="Verdana" panose="020B0604030504040204" pitchFamily="34" charset="0"/>
                <a:cs typeface="Verdana" panose="020B0604030504040204" pitchFamily="34" charset="0"/>
              </a:rPr>
              <a:t>.</a:t>
            </a:r>
          </a:p>
          <a:p>
            <a:pPr>
              <a:lnSpc>
                <a:spcPct val="115000"/>
              </a:lnSpc>
            </a:pPr>
            <a:endParaRPr lang="en-GB" sz="900" dirty="0">
              <a:latin typeface="Verdana" panose="020B0604030504040204" pitchFamily="34" charset="0"/>
              <a:ea typeface="Verdana" panose="020B0604030504040204" pitchFamily="34" charset="0"/>
              <a:cs typeface="Verdana" panose="020B0604030504040204" pitchFamily="34" charset="0"/>
            </a:endParaRPr>
          </a:p>
          <a:p>
            <a:pPr>
              <a:lnSpc>
                <a:spcPct val="115000"/>
              </a:lnSpc>
            </a:pPr>
            <a:r>
              <a:rPr lang="en-GB" sz="900" dirty="0" err="1">
                <a:latin typeface="Verdana" panose="020B0604030504040204" pitchFamily="34" charset="0"/>
                <a:ea typeface="Verdana" panose="020B0604030504040204" pitchFamily="34" charset="0"/>
                <a:cs typeface="Verdana" panose="020B0604030504040204" pitchFamily="34" charset="0"/>
              </a:rPr>
              <a:t>Vaccination UK Limited’s</a:t>
            </a:r>
            <a:r>
              <a:rPr lang="en-GB" sz="900" dirty="0">
                <a:latin typeface="Verdana" panose="020B0604030504040204" pitchFamily="34" charset="0"/>
                <a:ea typeface="Verdana" panose="020B0604030504040204" pitchFamily="34" charset="0"/>
                <a:cs typeface="Verdana" panose="020B0604030504040204" pitchFamily="34" charset="0"/>
              </a:rPr>
              <a:t> GHG emissions inventory is aligned to the GHG Protocol and covers:</a:t>
            </a:r>
          </a:p>
        </p:txBody>
      </p:sp>
      <p:graphicFrame>
        <p:nvGraphicFramePr>
          <p:cNvPr id="3" name="BaselineTable">
            <a:extLst>
              <a:ext uri="{FF2B5EF4-FFF2-40B4-BE49-F238E27FC236}">
                <a16:creationId xmlns:a16="http://schemas.microsoft.com/office/drawing/2014/main" id="{B3D743AA-E375-2B96-C9DF-EC71574C1358}"/>
              </a:ext>
            </a:extLst>
          </p:cNvPr>
          <p:cNvGraphicFramePr>
            <a:graphicFrameLocks noGrp="1"/>
          </p:cNvGraphicFramePr>
          <p:nvPr>
            <p:extLst>
              <p:ext uri="{D42A27DB-BD31-4B8C-83A1-F6EECF244321}">
                <p14:modId xmlns:p14="http://schemas.microsoft.com/office/powerpoint/2010/main" val="3588280414"/>
              </p:ext>
            </p:extLst>
          </p:nvPr>
        </p:nvGraphicFramePr>
        <p:xfrm>
          <a:off x="5057776" y="1710989"/>
          <a:ext cx="6848474" cy="4668475"/>
        </p:xfrm>
        <a:graphic>
          <a:graphicData uri="http://schemas.openxmlformats.org/drawingml/2006/table">
            <a:tbl>
              <a:tblPr firstRow="1" bandRow="1">
                <a:tableStyleId>{5C22544A-7EE6-4342-B048-85BDC9FD1C3A}</a:tableStyleId>
              </a:tblPr>
              <a:tblGrid>
                <a:gridCol w="3372568">
                  <a:extLst>
                    <a:ext uri="{9D8B030D-6E8A-4147-A177-3AD203B41FA5}">
                      <a16:colId xmlns:a16="http://schemas.microsoft.com/office/drawing/2014/main" val="818204820"/>
                    </a:ext>
                  </a:extLst>
                </a:gridCol>
                <a:gridCol w="3475906">
                  <a:extLst>
                    <a:ext uri="{9D8B030D-6E8A-4147-A177-3AD203B41FA5}">
                      <a16:colId xmlns:a16="http://schemas.microsoft.com/office/drawing/2014/main" val="3107593464"/>
                    </a:ext>
                  </a:extLst>
                </a:gridCol>
              </a:tblGrid>
              <a:tr h="237033">
                <a:tc>
                  <a:txBody>
                    <a:bodyPr/>
                    <a:lstStyle/>
                    <a:p>
                      <a:r>
                        <a:rPr lang="en-GB" sz="800" b="1" i="0" dirty="0">
                          <a:solidFill>
                            <a:schemeClr val="tx1"/>
                          </a:solidFill>
                          <a:latin typeface="Verdana" panose="020B0604030504040204" pitchFamily="34" charset="0"/>
                          <a:ea typeface="Verdana" panose="020B0604030504040204" pitchFamily="34" charset="0"/>
                          <a:cs typeface="Verdana" panose="020B0604030504040204" pitchFamily="34" charset="0"/>
                        </a:rPr>
                        <a:t>Scope 3 GHG Category</a:t>
                      </a:r>
                    </a:p>
                  </a:txBody>
                  <a:tcPr marL="91428" marR="91428" marT="45715" marB="45715"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800" b="1" i="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Description</a:t>
                      </a:r>
                      <a:endParaRPr lang="en-GB" sz="800" b="1" i="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79194278"/>
                  </a:ext>
                </a:extLst>
              </a:tr>
              <a:tr h="263832">
                <a:tc>
                  <a:txBody>
                    <a:bodyPr/>
                    <a:lstStyle/>
                    <a:p>
                      <a:pPr algn="l"/>
                      <a:r>
                        <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Category 1: Purchased goods and Services</a:t>
                      </a:r>
                    </a:p>
                  </a:txBody>
                  <a:tcPr marL="91428" marR="91428" marT="45714" marB="45714" anchor="ctr">
                    <a:lnL w="12700" cap="flat" cmpd="sng" algn="ctr">
                      <a:noFill/>
                      <a:prstDash val="solid"/>
                      <a:round/>
                      <a:headEnd type="none" w="med" len="med"/>
                      <a:tailEnd type="none" w="med" len="med"/>
                    </a:lnL>
                    <a:lnT w="12700" cap="flat" cmpd="sng" algn="ctr">
                      <a:solidFill>
                        <a:schemeClr val="accent1"/>
                      </a:solid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0000"/>
                        </a:lnSpc>
                      </a:pPr>
                      <a:r>
                        <a:rPr lang="en-US" sz="800" dirty="0"/>
                        <a:t>Emissions from the production of goods and services a company buys.</a:t>
                      </a:r>
                      <a:endPar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T w="12700" cap="flat" cmpd="sng" algn="ctr">
                      <a:solidFill>
                        <a:schemeClr val="accent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12623606"/>
                  </a:ext>
                </a:extLst>
              </a:tr>
              <a:tr h="263832">
                <a:tc>
                  <a:txBody>
                    <a:bodyPr/>
                    <a:lstStyle/>
                    <a:p>
                      <a:pPr algn="l"/>
                      <a:r>
                        <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Category 2: Capital goods</a:t>
                      </a:r>
                    </a:p>
                  </a:txBody>
                  <a:tcPr marL="91428" marR="91428" marT="45714" marB="45714" anchor="ctr">
                    <a:lnL w="1270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0000"/>
                        </a:lnSpc>
                      </a:pPr>
                      <a:r>
                        <a:rPr lang="en-US" sz="800" dirty="0"/>
                        <a:t>Emissions from producing long-term assets such as buildings or equipment.</a:t>
                      </a:r>
                      <a:endPar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951088104"/>
                  </a:ext>
                </a:extLst>
              </a:tr>
              <a:tr h="263832">
                <a:tc>
                  <a:txBody>
                    <a:bodyPr/>
                    <a:lstStyle/>
                    <a:p>
                      <a:pPr algn="l"/>
                      <a:r>
                        <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Category 3: Fuel and Energy-Related (not in Scopes 1 or 2)</a:t>
                      </a:r>
                    </a:p>
                  </a:txBody>
                  <a:tcPr marL="91428" marR="91428" marT="45714" marB="45714" anchor="ctr">
                    <a:lnL w="1270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0000"/>
                        </a:lnSpc>
                      </a:pPr>
                      <a:r>
                        <a:rPr lang="en-US" sz="800" dirty="0"/>
                        <a:t>Emissions from extraction, production, and transportation of fuels and energy purchased.</a:t>
                      </a:r>
                      <a:endPar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1719696159"/>
                  </a:ext>
                </a:extLst>
              </a:tr>
              <a:tr h="386284">
                <a:tc>
                  <a:txBody>
                    <a:bodyPr/>
                    <a:lstStyle/>
                    <a:p>
                      <a:pPr algn="l"/>
                      <a:r>
                        <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Category 4: Upstream Transportation and Distribution</a:t>
                      </a:r>
                    </a:p>
                  </a:txBody>
                  <a:tcPr marL="91428" marR="91428" marT="45714" marB="45714" anchor="ctr">
                    <a:lnL w="1270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Emissions from transporting and distributing products purchased by the reporting company.</a:t>
                      </a:r>
                      <a:endParaRPr lang="en-GB" sz="800" dirty="0">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2909338761"/>
                  </a:ext>
                </a:extLst>
              </a:tr>
              <a:tr h="263832">
                <a:tc>
                  <a:txBody>
                    <a:bodyPr/>
                    <a:lstStyle/>
                    <a:p>
                      <a:pPr algn="l"/>
                      <a:r>
                        <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Category 5: Waste Generated in Operations</a:t>
                      </a:r>
                    </a:p>
                  </a:txBody>
                  <a:tcPr marL="91428" marR="91428" marT="45714" marB="45714" anchor="ctr">
                    <a:lnL w="1270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0000"/>
                        </a:lnSpc>
                        <a:buClr>
                          <a:schemeClr val="tx2"/>
                        </a:buClr>
                      </a:pPr>
                      <a:r>
                        <a:rPr lang="en-US" sz="800" dirty="0"/>
                        <a:t>Emissions from waste disposal and treatment.</a:t>
                      </a:r>
                      <a:endParaRPr lang="en-GB" sz="800" dirty="0">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1668317686"/>
                  </a:ext>
                </a:extLst>
              </a:tr>
              <a:tr h="263832">
                <a:tc>
                  <a:txBody>
                    <a:bodyPr/>
                    <a:lstStyle/>
                    <a:p>
                      <a:pPr algn="l"/>
                      <a:r>
                        <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Category 6: Business Travel</a:t>
                      </a:r>
                    </a:p>
                  </a:txBody>
                  <a:tcPr marL="91428" marR="91428" marT="45714" marB="45714" anchor="ctr">
                    <a:lnL w="1270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0000"/>
                        </a:lnSpc>
                        <a:buClr>
                          <a:schemeClr val="accent5"/>
                        </a:buClr>
                      </a:pPr>
                      <a:r>
                        <a:rPr lang="en-US" sz="800" dirty="0"/>
                        <a:t>Emissions from travel by employees (e.g., flights, rental cars).</a:t>
                      </a:r>
                      <a:endParaRPr lang="en-GB" sz="800" dirty="0">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2129352548"/>
                  </a:ext>
                </a:extLst>
              </a:tr>
              <a:tr h="263832">
                <a:tc>
                  <a:txBody>
                    <a:bodyPr/>
                    <a:lstStyle/>
                    <a:p>
                      <a:pPr algn="l"/>
                      <a:r>
                        <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Category 7: Employee Commuting </a:t>
                      </a:r>
                    </a:p>
                  </a:txBody>
                  <a:tcPr marL="91428" marR="91428" marT="45714" marB="45714" anchor="ctr">
                    <a:lnL w="1270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Emissions from employees commuting to and from work.</a:t>
                      </a:r>
                      <a:endParaRPr lang="en-GB" sz="800" dirty="0">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1556183846"/>
                  </a:ext>
                </a:extLst>
              </a:tr>
              <a:tr h="263832">
                <a:tc>
                  <a:txBody>
                    <a:bodyPr/>
                    <a:lstStyle/>
                    <a:p>
                      <a:pPr algn="l"/>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Category 8: Upstream Leased Assets</a:t>
                      </a:r>
                    </a:p>
                  </a:txBody>
                  <a:tcPr marL="91428" marR="91428" marT="45714" marB="45714" anchor="ctr">
                    <a:lnL w="1270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0000"/>
                        </a:lnSpc>
                      </a:pPr>
                      <a:r>
                        <a:rPr lang="en-US" sz="800" dirty="0"/>
                        <a:t>Emissions from leased assets not included in Scope 1 or 2, occurring upstream in the value chain.</a:t>
                      </a:r>
                      <a:endParaRPr lang="en-GB" sz="800" b="0" i="0" kern="12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2388347131"/>
                  </a:ext>
                </a:extLst>
              </a:tr>
              <a:tr h="263832">
                <a:tc>
                  <a:txBody>
                    <a:bodyPr/>
                    <a:lstStyle/>
                    <a:p>
                      <a:pPr algn="l"/>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Category 9: Downstream Transportations &amp; Distributions</a:t>
                      </a:r>
                    </a:p>
                  </a:txBody>
                  <a:tcPr marL="91428" marR="91428" marT="45714" marB="45714" anchor="ctr">
                    <a:lnL w="1270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Emissions from transporting and distributing sold products to customers.</a:t>
                      </a:r>
                      <a:endParaRPr lang="en-GB" sz="800" dirty="0">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2799765788"/>
                  </a:ext>
                </a:extLst>
              </a:tr>
              <a:tr h="263832">
                <a:tc>
                  <a:txBody>
                    <a:bodyPr/>
                    <a:lstStyle/>
                    <a:p>
                      <a:pPr algn="l"/>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Category 10: Processing of Sold Products</a:t>
                      </a:r>
                    </a:p>
                  </a:txBody>
                  <a:tcPr marL="91428" marR="91428" marT="45714" marB="45714" anchor="ctr">
                    <a:lnL w="1270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0000"/>
                        </a:lnSpc>
                      </a:pPr>
                      <a:r>
                        <a:rPr lang="en-US" sz="800" dirty="0"/>
                        <a:t>Emissions from processing intermediate products sold by the company.</a:t>
                      </a:r>
                      <a:endParaRPr lang="en-GB" sz="800" b="0" i="0" kern="12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2099441164"/>
                  </a:ext>
                </a:extLst>
              </a:tr>
              <a:tr h="263832">
                <a:tc>
                  <a:txBody>
                    <a:bodyPr/>
                    <a:lstStyle/>
                    <a:p>
                      <a:pPr algn="l"/>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Category 11: Use of Sold Products</a:t>
                      </a:r>
                    </a:p>
                  </a:txBody>
                  <a:tcPr marL="91428" marR="91428" marT="45714" marB="45714" anchor="ctr">
                    <a:lnL w="1270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0000"/>
                        </a:lnSpc>
                      </a:pPr>
                      <a:r>
                        <a:rPr lang="en-US" sz="800" dirty="0"/>
                        <a:t>Emissions from the use of goods and services sold.</a:t>
                      </a:r>
                      <a:endParaRPr lang="en-GB" sz="800" b="0" i="0" kern="12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2771578308"/>
                  </a:ext>
                </a:extLst>
              </a:tr>
              <a:tr h="263832">
                <a:tc>
                  <a:txBody>
                    <a:bodyPr/>
                    <a:lstStyle/>
                    <a:p>
                      <a:pPr algn="l"/>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Category 12: End of Life of Sold Products</a:t>
                      </a:r>
                    </a:p>
                  </a:txBody>
                  <a:tcPr marL="91428" marR="91428" marT="45714" marB="45714" anchor="ctr">
                    <a:lnL w="1270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0000"/>
                        </a:lnSpc>
                      </a:pPr>
                      <a:r>
                        <a:rPr lang="en-US" sz="800" dirty="0"/>
                        <a:t>Emissions from waste disposal and treatment of sold products at their end-of-life.</a:t>
                      </a:r>
                      <a:endParaRPr lang="en-GB" sz="800" b="0" i="0" kern="12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2948144679"/>
                  </a:ext>
                </a:extLst>
              </a:tr>
              <a:tr h="263832">
                <a:tc>
                  <a:txBody>
                    <a:bodyPr/>
                    <a:lstStyle/>
                    <a:p>
                      <a:pPr algn="l"/>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Category 13: Downstream Leased Assets</a:t>
                      </a:r>
                    </a:p>
                  </a:txBody>
                  <a:tcPr marL="91428" marR="91428" marT="45714" marB="45714" anchor="ctr">
                    <a:lnL w="1270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0000"/>
                        </a:lnSpc>
                      </a:pPr>
                      <a:r>
                        <a:rPr lang="en-US" sz="800" dirty="0"/>
                        <a:t>Emissions from assets leased to other entities.</a:t>
                      </a:r>
                      <a:endParaRPr lang="en-GB" sz="800" b="0" i="0" kern="12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3974588313"/>
                  </a:ext>
                </a:extLst>
              </a:tr>
              <a:tr h="263832">
                <a:tc>
                  <a:txBody>
                    <a:bodyPr/>
                    <a:lstStyle/>
                    <a:p>
                      <a:pPr algn="l"/>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Category 14: Franchises</a:t>
                      </a:r>
                    </a:p>
                  </a:txBody>
                  <a:tcPr marL="91428" marR="91428" marT="45714" marB="45714" anchor="ctr">
                    <a:lnL w="1270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0000"/>
                        </a:lnSpc>
                      </a:pPr>
                      <a:r>
                        <a:rPr lang="en-US" sz="800" dirty="0"/>
                        <a:t>Emissions from operations of franchises.</a:t>
                      </a:r>
                      <a:endParaRPr lang="en-GB" sz="800" b="0" i="0" kern="12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2810088395"/>
                  </a:ext>
                </a:extLst>
              </a:tr>
              <a:tr h="263832">
                <a:tc>
                  <a:txBody>
                    <a:bodyPr/>
                    <a:lstStyle/>
                    <a:p>
                      <a:pPr algn="l"/>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Category 15: Investments</a:t>
                      </a:r>
                    </a:p>
                  </a:txBody>
                  <a:tcPr marL="91428" marR="91428" marT="45714" marB="45714" anchor="ctr">
                    <a:lnL w="1270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0000"/>
                        </a:lnSpc>
                      </a:pPr>
                      <a:r>
                        <a:rPr lang="en-US" sz="800" dirty="0"/>
                        <a:t>Emissions from investments made by the company, such as loans and equity.</a:t>
                      </a:r>
                      <a:endParaRPr lang="en-GB" sz="800" b="0" i="0" kern="12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364578048"/>
                  </a:ext>
                </a:extLst>
              </a:tr>
            </a:tbl>
          </a:graphicData>
        </a:graphic>
      </p:graphicFrame>
      <p:sp>
        <p:nvSpPr>
          <p:cNvPr id="5" name="Category1">
            <a:extLst>
              <a:ext uri="{FF2B5EF4-FFF2-40B4-BE49-F238E27FC236}">
                <a16:creationId xmlns:a16="http://schemas.microsoft.com/office/drawing/2014/main" id="{9CAA7455-AC22-8ABE-9DFF-F1FAA9DF6F6B}"/>
              </a:ext>
            </a:extLst>
          </p:cNvPr>
          <p:cNvSpPr txBox="1"/>
          <p:nvPr/>
        </p:nvSpPr>
        <p:spPr>
          <a:xfrm>
            <a:off x="688588" y="3399852"/>
            <a:ext cx="3429292" cy="1032077"/>
          </a:xfrm>
          <a:prstGeom prst="rect">
            <a:avLst/>
          </a:prstGeom>
          <a:noFill/>
        </p:spPr>
        <p:txBody>
          <a:bodyPr wrap="square" rtlCol="0">
            <a:spAutoFit/>
          </a:bodyPr>
          <a:lstStyle/>
          <a:p>
            <a:pPr>
              <a:lnSpc>
                <a:spcPct val="115000"/>
              </a:lnSpc>
              <a:buClr>
                <a:schemeClr val="accent4"/>
              </a:buClr>
            </a:pPr>
            <a:r>
              <a:rPr lang="en-US" sz="900" b="1" dirty="0">
                <a:latin typeface="Verdana" panose="020B0604030504040204" pitchFamily="34" charset="0"/>
                <a:ea typeface="Verdana" panose="020B0604030504040204" pitchFamily="34" charset="0"/>
                <a:cs typeface="Verdana" panose="020B0604030504040204" pitchFamily="34" charset="0"/>
              </a:rPr>
              <a:t>Scope 1: Direct emissions </a:t>
            </a:r>
          </a:p>
          <a:p>
            <a:pPr>
              <a:lnSpc>
                <a:spcPct val="115000"/>
              </a:lnSpc>
              <a:buClr>
                <a:schemeClr val="accent4"/>
              </a:buClr>
            </a:pPr>
            <a:endParaRPr lang="en-US" sz="900" b="1" dirty="0">
              <a:latin typeface="Verdana" panose="020B0604030504040204" pitchFamily="34" charset="0"/>
              <a:ea typeface="Verdana" panose="020B0604030504040204" pitchFamily="34" charset="0"/>
              <a:cs typeface="Verdana" panose="020B0604030504040204" pitchFamily="34" charset="0"/>
            </a:endParaRPr>
          </a:p>
          <a:p>
            <a:pPr>
              <a:lnSpc>
                <a:spcPct val="115000"/>
              </a:lnSpc>
              <a:buClr>
                <a:schemeClr val="accent4"/>
              </a:buClr>
            </a:pPr>
            <a:r>
              <a:rPr lang="en-US" sz="900" dirty="0">
                <a:latin typeface="Verdana" panose="020B0604030504040204" pitchFamily="34" charset="0"/>
                <a:ea typeface="Verdana" panose="020B0604030504040204" pitchFamily="34" charset="0"/>
                <a:cs typeface="Verdana" panose="020B0604030504040204" pitchFamily="34" charset="0"/>
              </a:rPr>
              <a:t>Direct emissions from sources owned or controlled by an organization, such as fuel combustion in company vehicles, manufacturing processes, and onsite energy production.</a:t>
            </a:r>
            <a:endParaRPr lang="en-GB" sz="900" dirty="0">
              <a:latin typeface="Verdana" panose="020B0604030504040204" pitchFamily="34" charset="0"/>
              <a:ea typeface="Verdana" panose="020B0604030504040204" pitchFamily="34" charset="0"/>
              <a:cs typeface="Verdana" panose="020B0604030504040204" pitchFamily="34" charset="0"/>
            </a:endParaRPr>
          </a:p>
        </p:txBody>
      </p:sp>
      <p:sp>
        <p:nvSpPr>
          <p:cNvPr id="6" name="Category2">
            <a:extLst>
              <a:ext uri="{FF2B5EF4-FFF2-40B4-BE49-F238E27FC236}">
                <a16:creationId xmlns:a16="http://schemas.microsoft.com/office/drawing/2014/main" id="{CCA307B1-F1D7-B506-69C9-B0B757084AE3}"/>
              </a:ext>
            </a:extLst>
          </p:cNvPr>
          <p:cNvSpPr txBox="1"/>
          <p:nvPr/>
        </p:nvSpPr>
        <p:spPr>
          <a:xfrm>
            <a:off x="688588" y="4669429"/>
            <a:ext cx="3429292" cy="1032077"/>
          </a:xfrm>
          <a:prstGeom prst="rect">
            <a:avLst/>
          </a:prstGeom>
          <a:noFill/>
        </p:spPr>
        <p:txBody>
          <a:bodyPr wrap="square" rtlCol="0">
            <a:spAutoFit/>
          </a:bodyPr>
          <a:lstStyle/>
          <a:p>
            <a:pPr>
              <a:lnSpc>
                <a:spcPct val="115000"/>
              </a:lnSpc>
              <a:buClr>
                <a:schemeClr val="accent2"/>
              </a:buClr>
            </a:pPr>
            <a:r>
              <a:rPr lang="en-GB" sz="900" b="1" dirty="0">
                <a:latin typeface="Verdana" panose="020B0604030504040204" pitchFamily="34" charset="0"/>
                <a:ea typeface="Verdana" panose="020B0604030504040204" pitchFamily="34" charset="0"/>
                <a:cs typeface="Verdana" panose="020B0604030504040204" pitchFamily="34" charset="0"/>
              </a:rPr>
              <a:t>Scope 2: Indirect emissions </a:t>
            </a:r>
          </a:p>
          <a:p>
            <a:pPr>
              <a:lnSpc>
                <a:spcPct val="115000"/>
              </a:lnSpc>
              <a:buClr>
                <a:schemeClr val="accent2"/>
              </a:buClr>
            </a:pPr>
            <a:endParaRPr lang="en-US" sz="900" dirty="0">
              <a:latin typeface="Verdana" panose="020B0604030504040204" pitchFamily="34" charset="0"/>
              <a:ea typeface="Verdana" panose="020B0604030504040204" pitchFamily="34" charset="0"/>
              <a:cs typeface="Verdana" panose="020B0604030504040204" pitchFamily="34" charset="0"/>
            </a:endParaRPr>
          </a:p>
          <a:p>
            <a:pPr>
              <a:lnSpc>
                <a:spcPct val="115000"/>
              </a:lnSpc>
              <a:buClr>
                <a:schemeClr val="accent2"/>
              </a:buClr>
            </a:pPr>
            <a:r>
              <a:rPr lang="en-US" sz="900" dirty="0">
                <a:latin typeface="Verdana" panose="020B0604030504040204" pitchFamily="34" charset="0"/>
                <a:ea typeface="Verdana" panose="020B0604030504040204" pitchFamily="34" charset="0"/>
                <a:cs typeface="Verdana" panose="020B0604030504040204" pitchFamily="34" charset="0"/>
              </a:rPr>
              <a:t>Indirect emissions from the consumption of purchased electricity, steam, heating, and cooling. These emissions occur at the source of energy production but are attributed to the organization that uses the energy.</a:t>
            </a:r>
            <a:endParaRPr lang="en-GB" sz="900" dirty="0">
              <a:latin typeface="Verdana" panose="020B0604030504040204" pitchFamily="34" charset="0"/>
              <a:ea typeface="Verdana" panose="020B0604030504040204" pitchFamily="34" charset="0"/>
              <a:cs typeface="Verdana" panose="020B0604030504040204" pitchFamily="34" charset="0"/>
            </a:endParaRPr>
          </a:p>
        </p:txBody>
      </p:sp>
      <p:sp>
        <p:nvSpPr>
          <p:cNvPr id="7" name="Round Same-side Corner of Rectangle 17">
            <a:extLst>
              <a:ext uri="{FF2B5EF4-FFF2-40B4-BE49-F238E27FC236}">
                <a16:creationId xmlns:a16="http://schemas.microsoft.com/office/drawing/2014/main" id="{159AA16B-81C4-F23B-5FC2-6C6966A0F312}"/>
              </a:ext>
            </a:extLst>
          </p:cNvPr>
          <p:cNvSpPr/>
          <p:nvPr/>
        </p:nvSpPr>
        <p:spPr>
          <a:xfrm rot="16200000">
            <a:off x="-33149" y="3835780"/>
            <a:ext cx="1032618" cy="149960"/>
          </a:xfrm>
          <a:prstGeom prst="round2SameRect">
            <a:avLst>
              <a:gd name="adj1" fmla="val 50000"/>
              <a:gd name="adj2" fmla="val 0"/>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ound Same-side Corner of Rectangle 18">
            <a:extLst>
              <a:ext uri="{FF2B5EF4-FFF2-40B4-BE49-F238E27FC236}">
                <a16:creationId xmlns:a16="http://schemas.microsoft.com/office/drawing/2014/main" id="{3AEE8C36-82EE-B4F6-97D2-6D6EC96640DB}"/>
              </a:ext>
            </a:extLst>
          </p:cNvPr>
          <p:cNvSpPr/>
          <p:nvPr/>
        </p:nvSpPr>
        <p:spPr>
          <a:xfrm rot="16200000">
            <a:off x="554" y="5110217"/>
            <a:ext cx="1032618" cy="149960"/>
          </a:xfrm>
          <a:prstGeom prst="round2SameRect">
            <a:avLst>
              <a:gd name="adj1" fmla="val 50000"/>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ound Same-side Corner of Rectangle 20">
            <a:extLst>
              <a:ext uri="{FF2B5EF4-FFF2-40B4-BE49-F238E27FC236}">
                <a16:creationId xmlns:a16="http://schemas.microsoft.com/office/drawing/2014/main" id="{22AB410F-8BEF-A1BD-D3F7-841B25085C7F}"/>
              </a:ext>
            </a:extLst>
          </p:cNvPr>
          <p:cNvSpPr/>
          <p:nvPr/>
        </p:nvSpPr>
        <p:spPr>
          <a:xfrm rot="16200000">
            <a:off x="1919833" y="3665206"/>
            <a:ext cx="5419125" cy="149959"/>
          </a:xfrm>
          <a:prstGeom prst="round2SameRect">
            <a:avLst>
              <a:gd name="adj1" fmla="val 50000"/>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Category1">
            <a:extLst>
              <a:ext uri="{FF2B5EF4-FFF2-40B4-BE49-F238E27FC236}">
                <a16:creationId xmlns:a16="http://schemas.microsoft.com/office/drawing/2014/main" id="{BBB273EA-9392-C0B4-9CDD-F5BDFE17C6CE}"/>
              </a:ext>
            </a:extLst>
          </p:cNvPr>
          <p:cNvSpPr txBox="1"/>
          <p:nvPr/>
        </p:nvSpPr>
        <p:spPr>
          <a:xfrm>
            <a:off x="4819499" y="1017875"/>
            <a:ext cx="6964321" cy="520655"/>
          </a:xfrm>
          <a:prstGeom prst="rect">
            <a:avLst/>
          </a:prstGeom>
          <a:noFill/>
        </p:spPr>
        <p:txBody>
          <a:bodyPr wrap="square" rtlCol="0">
            <a:spAutoFit/>
          </a:bodyPr>
          <a:lstStyle/>
          <a:p>
            <a:pPr>
              <a:lnSpc>
                <a:spcPct val="115000"/>
              </a:lnSpc>
              <a:buClr>
                <a:schemeClr val="accent4"/>
              </a:buClr>
            </a:pPr>
            <a:r>
              <a:rPr lang="en-US" sz="900" b="1" dirty="0">
                <a:latin typeface="Verdana" panose="020B0604030504040204" pitchFamily="34" charset="0"/>
                <a:ea typeface="Verdana" panose="020B0604030504040204" pitchFamily="34" charset="0"/>
                <a:cs typeface="Verdana" panose="020B0604030504040204" pitchFamily="34" charset="0"/>
              </a:rPr>
              <a:t>Scope 3: Supply chain emissions and categories</a:t>
            </a:r>
            <a:br>
              <a:rPr lang="en-US" sz="900" b="1" dirty="0">
                <a:latin typeface="Verdana" panose="020B0604030504040204" pitchFamily="34" charset="0"/>
                <a:ea typeface="Verdana" panose="020B0604030504040204" pitchFamily="34" charset="0"/>
                <a:cs typeface="Verdana" panose="020B0604030504040204" pitchFamily="34" charset="0"/>
              </a:rPr>
            </a:br>
            <a:r>
              <a:rPr lang="en-US" sz="800" dirty="0">
                <a:latin typeface="Verdana" panose="020B0604030504040204" pitchFamily="34" charset="0"/>
                <a:ea typeface="Verdana" panose="020B0604030504040204" pitchFamily="34" charset="0"/>
                <a:cs typeface="Verdana" panose="020B0604030504040204" pitchFamily="34" charset="0"/>
              </a:rPr>
              <a:t>These have been calculated using spend based data except for Employee commuting where a distance-based method is used depending on the data available.</a:t>
            </a:r>
            <a:endParaRPr lang="en-US" sz="900" dirty="0">
              <a:latin typeface="Verdana" panose="020B0604030504040204" pitchFamily="34" charset="0"/>
              <a:ea typeface="Verdana" panose="020B0604030504040204" pitchFamily="34" charset="0"/>
              <a:cs typeface="Verdana" panose="020B0604030504040204" pitchFamily="34" charset="0"/>
            </a:endParaRPr>
          </a:p>
        </p:txBody>
      </p:sp>
      <p:sp>
        <p:nvSpPr>
          <p:cNvPr id="45" name="Oval 44">
            <a:extLst>
              <a:ext uri="{FF2B5EF4-FFF2-40B4-BE49-F238E27FC236}">
                <a16:creationId xmlns:a16="http://schemas.microsoft.com/office/drawing/2014/main" id="{4870E1FC-EB1F-93F8-96FB-0E6A6AF41852}"/>
              </a:ext>
            </a:extLst>
          </p:cNvPr>
          <p:cNvSpPr/>
          <p:nvPr/>
        </p:nvSpPr>
        <p:spPr>
          <a:xfrm>
            <a:off x="4820383" y="2995222"/>
            <a:ext cx="169683" cy="169683"/>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Oval 45">
            <a:extLst>
              <a:ext uri="{FF2B5EF4-FFF2-40B4-BE49-F238E27FC236}">
                <a16:creationId xmlns:a16="http://schemas.microsoft.com/office/drawing/2014/main" id="{34577D5F-52E6-E41E-29A2-0CE587DFE29C}"/>
              </a:ext>
            </a:extLst>
          </p:cNvPr>
          <p:cNvSpPr/>
          <p:nvPr/>
        </p:nvSpPr>
        <p:spPr>
          <a:xfrm>
            <a:off x="4820383" y="3301209"/>
            <a:ext cx="169683" cy="169683"/>
          </a:xfrm>
          <a:prstGeom prst="ellipse">
            <a:avLst/>
          </a:prstGeom>
          <a:solidFill>
            <a:srgbClr val="F0F4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Oval 46">
            <a:extLst>
              <a:ext uri="{FF2B5EF4-FFF2-40B4-BE49-F238E27FC236}">
                <a16:creationId xmlns:a16="http://schemas.microsoft.com/office/drawing/2014/main" id="{F6E5ECF2-F21C-440A-B95F-58B5F40D8046}"/>
              </a:ext>
            </a:extLst>
          </p:cNvPr>
          <p:cNvSpPr/>
          <p:nvPr/>
        </p:nvSpPr>
        <p:spPr>
          <a:xfrm>
            <a:off x="4820383" y="3578621"/>
            <a:ext cx="169683" cy="169683"/>
          </a:xfrm>
          <a:prstGeom prst="ellipse">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Oval 47">
            <a:extLst>
              <a:ext uri="{FF2B5EF4-FFF2-40B4-BE49-F238E27FC236}">
                <a16:creationId xmlns:a16="http://schemas.microsoft.com/office/drawing/2014/main" id="{B10FF024-B616-E62A-4B0D-D95B34F4151B}"/>
              </a:ext>
            </a:extLst>
          </p:cNvPr>
          <p:cNvSpPr/>
          <p:nvPr/>
        </p:nvSpPr>
        <p:spPr>
          <a:xfrm>
            <a:off x="4820383" y="3856033"/>
            <a:ext cx="169683" cy="169683"/>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Oval 48">
            <a:extLst>
              <a:ext uri="{FF2B5EF4-FFF2-40B4-BE49-F238E27FC236}">
                <a16:creationId xmlns:a16="http://schemas.microsoft.com/office/drawing/2014/main" id="{9640DC03-10E0-C0E1-4B89-1861AD21630E}"/>
              </a:ext>
            </a:extLst>
          </p:cNvPr>
          <p:cNvSpPr/>
          <p:nvPr/>
        </p:nvSpPr>
        <p:spPr>
          <a:xfrm>
            <a:off x="4820383" y="4448957"/>
            <a:ext cx="169683" cy="169683"/>
          </a:xfrm>
          <a:prstGeom prst="ellipse">
            <a:avLst/>
          </a:prstGeom>
          <a:pattFill prst="pct80">
            <a:fgClr>
              <a:schemeClr val="accent4"/>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Oval 49">
            <a:extLst>
              <a:ext uri="{FF2B5EF4-FFF2-40B4-BE49-F238E27FC236}">
                <a16:creationId xmlns:a16="http://schemas.microsoft.com/office/drawing/2014/main" id="{5DDBD39F-83E5-4DAC-9579-16841187CC25}"/>
              </a:ext>
            </a:extLst>
          </p:cNvPr>
          <p:cNvSpPr/>
          <p:nvPr/>
        </p:nvSpPr>
        <p:spPr>
          <a:xfrm>
            <a:off x="4820383" y="2001061"/>
            <a:ext cx="169683" cy="169683"/>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Oval 50">
            <a:extLst>
              <a:ext uri="{FF2B5EF4-FFF2-40B4-BE49-F238E27FC236}">
                <a16:creationId xmlns:a16="http://schemas.microsoft.com/office/drawing/2014/main" id="{45C4A06F-87CC-B66C-E4EB-FADA40E7B10E}"/>
              </a:ext>
            </a:extLst>
          </p:cNvPr>
          <p:cNvSpPr/>
          <p:nvPr/>
        </p:nvSpPr>
        <p:spPr>
          <a:xfrm>
            <a:off x="4820383" y="2297523"/>
            <a:ext cx="169683" cy="169683"/>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Oval 51">
            <a:extLst>
              <a:ext uri="{FF2B5EF4-FFF2-40B4-BE49-F238E27FC236}">
                <a16:creationId xmlns:a16="http://schemas.microsoft.com/office/drawing/2014/main" id="{6A2D7FBF-ACDB-2A5B-288B-73020A32C9AB}"/>
              </a:ext>
            </a:extLst>
          </p:cNvPr>
          <p:cNvSpPr/>
          <p:nvPr/>
        </p:nvSpPr>
        <p:spPr>
          <a:xfrm>
            <a:off x="4820383" y="2632085"/>
            <a:ext cx="169683" cy="169683"/>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Oval 52">
            <a:extLst>
              <a:ext uri="{FF2B5EF4-FFF2-40B4-BE49-F238E27FC236}">
                <a16:creationId xmlns:a16="http://schemas.microsoft.com/office/drawing/2014/main" id="{4F8F3860-4415-8A0D-3708-787D0EEB2A5C}"/>
              </a:ext>
            </a:extLst>
          </p:cNvPr>
          <p:cNvSpPr/>
          <p:nvPr/>
        </p:nvSpPr>
        <p:spPr>
          <a:xfrm>
            <a:off x="4820383" y="4152495"/>
            <a:ext cx="169683" cy="169683"/>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Oval 53">
            <a:extLst>
              <a:ext uri="{FF2B5EF4-FFF2-40B4-BE49-F238E27FC236}">
                <a16:creationId xmlns:a16="http://schemas.microsoft.com/office/drawing/2014/main" id="{756A34C1-8690-3DA4-6E72-3380B51264B5}"/>
              </a:ext>
            </a:extLst>
          </p:cNvPr>
          <p:cNvSpPr/>
          <p:nvPr/>
        </p:nvSpPr>
        <p:spPr>
          <a:xfrm>
            <a:off x="4820383" y="4716844"/>
            <a:ext cx="169683" cy="169683"/>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Oval 54">
            <a:extLst>
              <a:ext uri="{FF2B5EF4-FFF2-40B4-BE49-F238E27FC236}">
                <a16:creationId xmlns:a16="http://schemas.microsoft.com/office/drawing/2014/main" id="{6A68C7F5-2DC8-3365-C245-F34579D7CFA1}"/>
              </a:ext>
            </a:extLst>
          </p:cNvPr>
          <p:cNvSpPr/>
          <p:nvPr/>
        </p:nvSpPr>
        <p:spPr>
          <a:xfrm>
            <a:off x="4820383" y="4984731"/>
            <a:ext cx="169683" cy="169683"/>
          </a:xfrm>
          <a:prstGeom prst="ellipse">
            <a:avLst/>
          </a:prstGeom>
          <a:pattFill prst="pct80">
            <a:fgClr>
              <a:schemeClr val="accent5"/>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Oval 55">
            <a:extLst>
              <a:ext uri="{FF2B5EF4-FFF2-40B4-BE49-F238E27FC236}">
                <a16:creationId xmlns:a16="http://schemas.microsoft.com/office/drawing/2014/main" id="{D4B6CF64-EB59-7876-AC6D-D046315CF0D7}"/>
              </a:ext>
            </a:extLst>
          </p:cNvPr>
          <p:cNvSpPr/>
          <p:nvPr/>
        </p:nvSpPr>
        <p:spPr>
          <a:xfrm>
            <a:off x="4820383" y="5271668"/>
            <a:ext cx="169683" cy="169683"/>
          </a:xfrm>
          <a:prstGeom prst="ellipse">
            <a:avLst/>
          </a:prstGeom>
          <a:pattFill prst="pct90">
            <a:fgClr>
              <a:schemeClr val="accent5"/>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Oval 56">
            <a:extLst>
              <a:ext uri="{FF2B5EF4-FFF2-40B4-BE49-F238E27FC236}">
                <a16:creationId xmlns:a16="http://schemas.microsoft.com/office/drawing/2014/main" id="{77CB693F-175C-C0A3-95B0-01B498B0DE2F}"/>
              </a:ext>
            </a:extLst>
          </p:cNvPr>
          <p:cNvSpPr/>
          <p:nvPr/>
        </p:nvSpPr>
        <p:spPr>
          <a:xfrm>
            <a:off x="4820383" y="5577655"/>
            <a:ext cx="169683" cy="169683"/>
          </a:xfrm>
          <a:prstGeom prst="ellipse">
            <a:avLst/>
          </a:prstGeom>
          <a:pattFill prst="pct80">
            <a:fgClr>
              <a:schemeClr val="accent1"/>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Oval 57">
            <a:extLst>
              <a:ext uri="{FF2B5EF4-FFF2-40B4-BE49-F238E27FC236}">
                <a16:creationId xmlns:a16="http://schemas.microsoft.com/office/drawing/2014/main" id="{19BB9F2B-C737-9A2B-F44A-3E2D927E54B5}"/>
              </a:ext>
            </a:extLst>
          </p:cNvPr>
          <p:cNvSpPr/>
          <p:nvPr/>
        </p:nvSpPr>
        <p:spPr>
          <a:xfrm>
            <a:off x="4820383" y="6142008"/>
            <a:ext cx="169683" cy="169683"/>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Oval 58">
            <a:extLst>
              <a:ext uri="{FF2B5EF4-FFF2-40B4-BE49-F238E27FC236}">
                <a16:creationId xmlns:a16="http://schemas.microsoft.com/office/drawing/2014/main" id="{BA16DF5D-DE3B-1976-C16C-CD693E207397}"/>
              </a:ext>
            </a:extLst>
          </p:cNvPr>
          <p:cNvSpPr/>
          <p:nvPr/>
        </p:nvSpPr>
        <p:spPr>
          <a:xfrm>
            <a:off x="4820383" y="5845542"/>
            <a:ext cx="169683" cy="169683"/>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E73F01F7-3DB7-1AA3-1FF2-57092A106F88}"/>
              </a:ext>
            </a:extLst>
          </p:cNvPr>
          <p:cNvSpPr txBox="1"/>
          <p:nvPr/>
        </p:nvSpPr>
        <p:spPr>
          <a:xfrm>
            <a:off x="11658600" y="252119"/>
            <a:ext cx="298480" cy="369332"/>
          </a:xfrm>
          <a:prstGeom prst="rect">
            <a:avLst/>
          </a:prstGeom>
          <a:noFill/>
        </p:spPr>
        <p:txBody>
          <a:bodyPr wrap="none" rtlCol="0">
            <a:spAutoFit/>
          </a:bodyPr>
          <a:lstStyle/>
          <a:p>
            <a:r>
              <a:rPr lang="en-GB" dirty="0">
                <a:latin typeface="Baskerville" panose="02020502070401020303"/>
              </a:rPr>
              <a:t>4</a:t>
            </a:r>
          </a:p>
        </p:txBody>
      </p:sp>
    </p:spTree>
    <p:extLst>
      <p:ext uri="{BB962C8B-B14F-4D97-AF65-F5344CB8AC3E}">
        <p14:creationId xmlns:p14="http://schemas.microsoft.com/office/powerpoint/2010/main" val="7602970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F5C82-739A-D69D-970A-37EEB8EF38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AEA0F3-6F6A-AB60-3A34-F5022E9BD177}"/>
              </a:ext>
            </a:extLst>
          </p:cNvPr>
          <p:cNvSpPr>
            <a:spLocks noGrp="1"/>
          </p:cNvSpPr>
          <p:nvPr>
            <p:ph type="title"/>
          </p:nvPr>
        </p:nvSpPr>
        <p:spPr>
          <a:xfrm>
            <a:off x="394563" y="183492"/>
            <a:ext cx="5413301" cy="506586"/>
          </a:xfrm>
        </p:spPr>
        <p:txBody>
          <a:bodyPr/>
          <a:lstStyle/>
          <a:p>
            <a:r>
              <a:rPr lang="en-GB" dirty="0"/>
              <a:t>GHG Emissions Summary</a:t>
            </a:r>
          </a:p>
        </p:txBody>
      </p:sp>
      <p:graphicFrame>
        <p:nvGraphicFramePr>
          <p:cNvPr id="11" name="GHGEmissionsTable">
            <a:extLst>
              <a:ext uri="{FF2B5EF4-FFF2-40B4-BE49-F238E27FC236}">
                <a16:creationId xmlns:a16="http://schemas.microsoft.com/office/drawing/2014/main" id="{5B324652-AF44-7675-3975-F5A1CEDF737A}"/>
              </a:ext>
            </a:extLst>
          </p:cNvPr>
          <p:cNvGraphicFramePr>
            <a:graphicFrameLocks noGrp="1"/>
          </p:cNvGraphicFramePr>
          <p:nvPr>
            <p:extLst>
              <p:ext uri="{D42A27DB-BD31-4B8C-83A1-F6EECF244321}">
                <p14:modId xmlns:p14="http://schemas.microsoft.com/office/powerpoint/2010/main" val="1057408547"/>
              </p:ext>
            </p:extLst>
          </p:nvPr>
        </p:nvGraphicFramePr>
        <p:xfrm>
          <a:off x="4568836" y="987580"/>
          <a:ext cx="6956414" cy="5565008"/>
        </p:xfrm>
        <a:graphic>
          <a:graphicData uri="http://schemas.openxmlformats.org/drawingml/2006/table">
            <a:tbl>
              <a:tblPr firstRow="1" bandRow="1">
                <a:tableStyleId>{5C22544A-7EE6-4342-B048-85BDC9FD1C3A}</a:tableStyleId>
              </a:tblPr>
              <a:tblGrid>
                <a:gridCol w="559094">
                  <a:extLst>
                    <a:ext uri="{9D8B030D-6E8A-4147-A177-3AD203B41FA5}">
                      <a16:colId xmlns:a16="http://schemas.microsoft.com/office/drawing/2014/main" val="3102984118"/>
                    </a:ext>
                  </a:extLst>
                </a:gridCol>
                <a:gridCol w="3482670">
                  <a:extLst>
                    <a:ext uri="{9D8B030D-6E8A-4147-A177-3AD203B41FA5}">
                      <a16:colId xmlns:a16="http://schemas.microsoft.com/office/drawing/2014/main" val="818204820"/>
                    </a:ext>
                  </a:extLst>
                </a:gridCol>
                <a:gridCol w="952500">
                  <a:extLst>
                    <a:ext uri="{9D8B030D-6E8A-4147-A177-3AD203B41FA5}">
                      <a16:colId xmlns:a16="http://schemas.microsoft.com/office/drawing/2014/main" val="3107593464"/>
                    </a:ext>
                  </a:extLst>
                </a:gridCol>
                <a:gridCol w="975360">
                  <a:extLst>
                    <a:ext uri="{9D8B030D-6E8A-4147-A177-3AD203B41FA5}">
                      <a16:colId xmlns:a16="http://schemas.microsoft.com/office/drawing/2014/main" val="837680938"/>
                    </a:ext>
                  </a:extLst>
                </a:gridCol>
                <a:gridCol w="986790">
                  <a:extLst>
                    <a:ext uri="{9D8B030D-6E8A-4147-A177-3AD203B41FA5}">
                      <a16:colId xmlns:a16="http://schemas.microsoft.com/office/drawing/2014/main" val="1982139344"/>
                    </a:ext>
                  </a:extLst>
                </a:gridCol>
              </a:tblGrid>
              <a:tr h="228425">
                <a:tc>
                  <a:txBody>
                    <a:bodyPr/>
                    <a:lstStyle/>
                    <a:p>
                      <a:r>
                        <a:rPr lang="en-GB" sz="800" b="1" i="0" dirty="0">
                          <a:solidFill>
                            <a:schemeClr val="tx1"/>
                          </a:solidFill>
                          <a:latin typeface="Verdana" panose="020B0604030504040204" pitchFamily="34" charset="0"/>
                          <a:ea typeface="Verdana" panose="020B0604030504040204" pitchFamily="34" charset="0"/>
                          <a:cs typeface="Verdana" panose="020B0604030504040204" pitchFamily="34" charset="0"/>
                        </a:rPr>
                        <a:t>Scope</a:t>
                      </a:r>
                    </a:p>
                  </a:txBody>
                  <a:tcPr marL="91428" marR="91428" marT="45715" marB="45715"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GB" sz="800" b="1" i="0" dirty="0">
                          <a:solidFill>
                            <a:schemeClr val="tx1"/>
                          </a:solidFill>
                          <a:latin typeface="Verdana" panose="020B0604030504040204" pitchFamily="34" charset="0"/>
                          <a:ea typeface="Verdana" panose="020B0604030504040204" pitchFamily="34" charset="0"/>
                          <a:cs typeface="Verdana" panose="020B0604030504040204" pitchFamily="34" charset="0"/>
                        </a:rPr>
                        <a:t>GHG Category</a:t>
                      </a:r>
                    </a:p>
                  </a:txBody>
                  <a:tcPr marL="91428" marR="91428" marT="45715" marB="45715"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800" b="1" i="0" dirty="0">
                          <a:solidFill>
                            <a:schemeClr val="tx1"/>
                          </a:solidFill>
                          <a:latin typeface="Verdana" panose="020B0604030504040204" pitchFamily="34" charset="0"/>
                          <a:ea typeface="Verdana" panose="020B0604030504040204" pitchFamily="34" charset="0"/>
                          <a:cs typeface="Verdana" panose="020B0604030504040204" pitchFamily="34" charset="0"/>
                        </a:rPr>
                        <a:t>2022 Tonnes CO2e (Baseline)</a:t>
                      </a: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i="0" dirty="0">
                          <a:solidFill>
                            <a:schemeClr val="tx1"/>
                          </a:solidFill>
                          <a:latin typeface="Verdana" panose="020B0604030504040204" pitchFamily="34" charset="0"/>
                          <a:ea typeface="Verdana" panose="020B0604030504040204" pitchFamily="34" charset="0"/>
                          <a:cs typeface="Verdana" panose="020B0604030504040204" pitchFamily="34" charset="0"/>
                        </a:rPr>
                        <a:t>2025 Tonnes CO2e (Current)</a:t>
                      </a: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b="1" i="0" dirty="0">
                          <a:solidFill>
                            <a:schemeClr val="tx1"/>
                          </a:solidFill>
                          <a:latin typeface="Verdana" panose="020B0604030504040204" pitchFamily="34" charset="0"/>
                          <a:ea typeface="Verdana" panose="020B0604030504040204" pitchFamily="34" charset="0"/>
                          <a:cs typeface="Verdana" panose="020B0604030504040204" pitchFamily="34" charset="0"/>
                        </a:rPr>
                        <a:t>2025 % of emissions</a:t>
                      </a: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79194278"/>
                  </a:ext>
                </a:extLst>
              </a:tr>
              <a:tr h="169476">
                <a:tc rowSpan="2">
                  <a:txBody>
                    <a:bodyPr/>
                    <a:lstStyle/>
                    <a:p>
                      <a:pPr marL="0" indent="0" algn="ctr"/>
                      <a:r>
                        <a:rPr lang="en-GB" sz="1200" b="0" i="0" dirty="0">
                          <a:solidFill>
                            <a:schemeClr val="bg1"/>
                          </a:solidFill>
                          <a:latin typeface="Verdana" panose="020B0604030504040204" pitchFamily="34" charset="0"/>
                          <a:ea typeface="Verdana" panose="020B0604030504040204" pitchFamily="34" charset="0"/>
                          <a:cs typeface="Verdana" panose="020B0604030504040204" pitchFamily="34" charset="0"/>
                        </a:rPr>
                        <a:t>1</a:t>
                      </a:r>
                    </a:p>
                  </a:txBody>
                  <a:tcPr anchor="ctr">
                    <a:lnL w="38100" cap="flat" cmpd="sng" algn="ctr">
                      <a:no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rgbClr val="0076A1"/>
                    </a:solidFill>
                  </a:tcPr>
                </a:tc>
                <a:tc>
                  <a:txBody>
                    <a:bodyPr/>
                    <a:lstStyle/>
                    <a:p>
                      <a:pPr marL="0" indent="0" algn="l"/>
                      <a:r>
                        <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Direct fuel</a:t>
                      </a:r>
                    </a:p>
                  </a:txBody>
                  <a:tcPr anchor="ctr">
                    <a:lnL w="12700" cap="flat" cmpd="sng" algn="ctr">
                      <a:solidFill>
                        <a:schemeClr val="accent6"/>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accent6"/>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13.9</a:t>
                      </a: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accent6"/>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22.2</a:t>
                      </a: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accent6"/>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2.21%</a:t>
                      </a: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accent6"/>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1902081085"/>
                  </a:ext>
                </a:extLst>
              </a:tr>
              <a:tr h="0">
                <a:tc vMerge="1">
                  <a:txBody>
                    <a:bodyPr/>
                    <a:lstStyle/>
                    <a:p>
                      <a:pPr marL="0" indent="0" algn="l" defTabSz="914400" rtl="0" eaLnBrk="1" latinLnBrk="0" hangingPunct="1"/>
                      <a:endParaRPr lang="en-GB" sz="800" b="0" i="0" kern="120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endParaRPr>
                    </a:p>
                  </a:txBody>
                  <a:tcPr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0076A1"/>
                    </a:solidFill>
                  </a:tcPr>
                </a:tc>
                <a:tc>
                  <a:txBody>
                    <a:bodyPr/>
                    <a:lstStyle/>
                    <a:p>
                      <a:pPr marL="0" indent="0" algn="l" defTabSz="914400" rtl="0" eaLnBrk="1" latinLnBrk="0" hangingPunct="1"/>
                      <a:r>
                        <a:rPr lang="en-GB" sz="800" b="0" i="0" kern="120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Fuel in company vehicles</a:t>
                      </a:r>
                    </a:p>
                  </a:txBody>
                  <a:tcPr anchor="ctr">
                    <a:lnL w="12700" cap="flat" cmpd="sng" algn="ctr">
                      <a:solidFill>
                        <a:schemeClr val="accent6"/>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Not relevant</a:t>
                      </a: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Not relevant</a:t>
                      </a: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Not relevant</a:t>
                      </a: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2482254092"/>
                  </a:ext>
                </a:extLst>
              </a:tr>
              <a:tr h="0">
                <a:tc rowSpan="3">
                  <a:txBody>
                    <a:bodyPr/>
                    <a:lstStyle/>
                    <a:p>
                      <a:pPr marL="0" indent="0" algn="ctr"/>
                      <a:r>
                        <a:rPr lang="en-GB" sz="1200" b="0" i="0" dirty="0">
                          <a:solidFill>
                            <a:schemeClr val="bg1"/>
                          </a:solidFill>
                          <a:latin typeface="Verdana" panose="020B0604030504040204" pitchFamily="34" charset="0"/>
                          <a:ea typeface="Verdana" panose="020B0604030504040204" pitchFamily="34" charset="0"/>
                          <a:cs typeface="Verdana" panose="020B0604030504040204" pitchFamily="34" charset="0"/>
                        </a:rPr>
                        <a:t>2</a:t>
                      </a:r>
                    </a:p>
                  </a:txBody>
                  <a:tcPr marL="91428" marR="91428" marT="45714" marB="45714" anchor="ctr">
                    <a:lnL w="38100" cap="flat" cmpd="sng" algn="ctr">
                      <a:no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rgbClr val="83D1B9"/>
                    </a:solidFill>
                  </a:tcPr>
                </a:tc>
                <a:tc>
                  <a:txBody>
                    <a:bodyPr/>
                    <a:lstStyle/>
                    <a:p>
                      <a:pPr marL="0" indent="0" algn="l"/>
                      <a:r>
                        <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Electricity – location based</a:t>
                      </a:r>
                    </a:p>
                  </a:txBody>
                  <a:tcPr marL="91428" marR="91428" marT="45714" marB="45714" anchor="ctr">
                    <a:lnL w="12700" cap="flat" cmpd="sng" algn="ctr">
                      <a:solidFill>
                        <a:schemeClr val="accent2"/>
                      </a:solid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38.3</a:t>
                      </a: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14.5</a:t>
                      </a: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r>
                        <a:rPr kumimoji="0" lang="en-GB" sz="8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1.45%</a:t>
                      </a:r>
                      <a:endPar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solidFill>
                        <a:schemeClr val="accent2"/>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1247983575"/>
                  </a:ext>
                </a:extLst>
              </a:tr>
              <a:tr h="0">
                <a:tc vMerge="1">
                  <a:txBody>
                    <a:bodyPr/>
                    <a:lstStyle/>
                    <a:p>
                      <a:pPr algn="l"/>
                      <a:endParaRPr lang="en-GB" sz="800" b="0" i="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endParaRPr>
                    </a:p>
                  </a:txBody>
                  <a:tcPr marL="91428" marR="91428" marT="45714" marB="45714"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83D1B9"/>
                    </a:solidFill>
                  </a:tcPr>
                </a:tc>
                <a:tc>
                  <a:txBody>
                    <a:bodyPr/>
                    <a:lstStyle/>
                    <a:p>
                      <a:pPr algn="l"/>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Indirect fuel usage  in leased assets</a:t>
                      </a:r>
                    </a:p>
                  </a:txBody>
                  <a:tcPr marL="91428" marR="91428" marT="45714" marB="45714" anchor="ctr">
                    <a:lnL w="12700" cap="flat" cmpd="sng" algn="ctr">
                      <a:solidFill>
                        <a:schemeClr val="accent2"/>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Not relevant</a:t>
                      </a: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Not relevant</a:t>
                      </a: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Not relevant</a:t>
                      </a:r>
                      <a:endPar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4134189591"/>
                  </a:ext>
                </a:extLst>
              </a:tr>
              <a:tr h="0">
                <a:tc vMerge="1">
                  <a:txBody>
                    <a:bodyPr/>
                    <a:lstStyle/>
                    <a:p>
                      <a:pPr algn="l"/>
                      <a:endParaRPr lang="en-GB" sz="800" b="0" i="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endParaRPr>
                    </a:p>
                  </a:txBody>
                  <a:tcPr marL="91428" marR="91428" marT="45714" marB="45714"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83D1B9"/>
                    </a:solidFill>
                  </a:tcPr>
                </a:tc>
                <a:tc>
                  <a:txBody>
                    <a:bodyPr/>
                    <a:lstStyle/>
                    <a:p>
                      <a:pPr algn="l"/>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Indirect fuel usage in leased offices</a:t>
                      </a:r>
                    </a:p>
                  </a:txBody>
                  <a:tcPr marL="91428" marR="91428" marT="45714" marB="45714" anchor="ctr">
                    <a:lnL w="12700" cap="flat" cmpd="sng" algn="ctr">
                      <a:solidFill>
                        <a:schemeClr val="accent2"/>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Not relevant</a:t>
                      </a: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Not relevant</a:t>
                      </a: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Not relevant</a:t>
                      </a:r>
                      <a:endPar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1651452046"/>
                  </a:ext>
                </a:extLst>
              </a:tr>
              <a:tr h="0">
                <a:tc rowSpan="15">
                  <a:txBody>
                    <a:bodyPr/>
                    <a:lstStyle/>
                    <a:p>
                      <a:pPr algn="ctr"/>
                      <a:r>
                        <a:rPr lang="en-GB" sz="1200" b="0" i="0" dirty="0">
                          <a:solidFill>
                            <a:schemeClr val="bg1"/>
                          </a:solidFill>
                          <a:latin typeface="Verdana" panose="020B0604030504040204" pitchFamily="34" charset="0"/>
                          <a:ea typeface="Verdana" panose="020B0604030504040204" pitchFamily="34" charset="0"/>
                          <a:cs typeface="Verdana" panose="020B0604030504040204" pitchFamily="34" charset="0"/>
                        </a:rPr>
                        <a:t>3</a:t>
                      </a:r>
                    </a:p>
                  </a:txBody>
                  <a:tcPr marL="91428" marR="91428" marT="45714" marB="45714" anchor="ctr">
                    <a:lnL w="57150" cap="flat" cmpd="sng" algn="ctr">
                      <a:no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rgbClr val="008575"/>
                    </a:solidFill>
                  </a:tcPr>
                </a:tc>
                <a:tc>
                  <a:txBody>
                    <a:bodyPr/>
                    <a:lstStyle/>
                    <a:p>
                      <a:pPr algn="l"/>
                      <a:r>
                        <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Category 1: Purchased goods and Services</a:t>
                      </a:r>
                    </a:p>
                  </a:txBody>
                  <a:tcPr marL="91428" marR="91428" marT="45714" marB="45714" anchor="ctr">
                    <a:lnL w="12700" cap="flat" cmpd="sng" algn="ctr">
                      <a:solidFill>
                        <a:schemeClr val="accent1"/>
                      </a:solidFill>
                      <a:prstDash val="solid"/>
                      <a:round/>
                      <a:headEnd type="none" w="med" len="med"/>
                      <a:tailEnd type="none" w="med" len="med"/>
                    </a:lnL>
                    <a:lnT w="12700" cap="flat" cmpd="sng" algn="ctr">
                      <a:solidFill>
                        <a:schemeClr val="accent1"/>
                      </a:solid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520"/>
                        </a:lnSpc>
                      </a:pPr>
                      <a:r>
                        <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317.3</a:t>
                      </a:r>
                    </a:p>
                  </a:txBody>
                  <a:tcPr marL="90294" marR="90294" marT="45147" marB="45147">
                    <a:lnT w="12700" cap="flat" cmpd="sng" algn="ctr">
                      <a:solidFill>
                        <a:schemeClr val="accent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201.2</a:t>
                      </a:r>
                    </a:p>
                  </a:txBody>
                  <a:tcPr marL="90294" marR="90294" marT="45147" marB="45147">
                    <a:lnT w="12700" cap="flat" cmpd="sng" algn="ctr">
                      <a:solidFill>
                        <a:schemeClr val="accent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kumimoji="0" lang="en-GB" sz="8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20.05%</a:t>
                      </a:r>
                      <a:endPar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lnT w="12700" cap="flat" cmpd="sng" algn="ctr">
                      <a:solidFill>
                        <a:schemeClr val="accent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12623606"/>
                  </a:ext>
                </a:extLst>
              </a:tr>
              <a:tr h="0">
                <a:tc vMerge="1">
                  <a:txBody>
                    <a:bodyPr/>
                    <a:lstStyle/>
                    <a:p>
                      <a:pPr algn="l"/>
                      <a:endPar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endParaRPr>
                    </a:p>
                  </a:txBody>
                  <a:tcPr marL="91428" marR="91428" marT="45714" marB="45714" anchor="ctr">
                    <a:lnL w="5715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rgbClr val="008575"/>
                    </a:solidFill>
                  </a:tcPr>
                </a:tc>
                <a:tc>
                  <a:txBody>
                    <a:bodyPr/>
                    <a:lstStyle/>
                    <a:p>
                      <a:pPr algn="l"/>
                      <a:r>
                        <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Category 2: Capital goods</a:t>
                      </a:r>
                    </a:p>
                  </a:txBody>
                  <a:tcPr marL="91428" marR="91428" marT="45714" marB="45714" anchor="ctr">
                    <a:lnL w="12700" cap="flat" cmpd="sng" algn="ctr">
                      <a:solidFill>
                        <a:schemeClr val="accent1"/>
                      </a:solid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520"/>
                        </a:lnSpc>
                      </a:pPr>
                      <a:r>
                        <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67.6</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7.0</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kumimoji="0" lang="en-GB" sz="8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0.70%</a:t>
                      </a:r>
                      <a:endPar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951088104"/>
                  </a:ext>
                </a:extLst>
              </a:tr>
              <a:tr h="0">
                <a:tc vMerge="1">
                  <a:txBody>
                    <a:bodyPr/>
                    <a:lstStyle/>
                    <a:p>
                      <a:pPr algn="l"/>
                      <a:endPar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endParaRPr>
                    </a:p>
                  </a:txBody>
                  <a:tcPr marL="91428" marR="91428" marT="45714" marB="45714" anchor="ctr">
                    <a:lnL w="5715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rgbClr val="008575"/>
                    </a:solidFill>
                  </a:tcPr>
                </a:tc>
                <a:tc>
                  <a:txBody>
                    <a:bodyPr/>
                    <a:lstStyle/>
                    <a:p>
                      <a:pPr algn="l"/>
                      <a:r>
                        <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Category 3: Fuel and Energy-Related (not in Scopes 1 or 2)</a:t>
                      </a:r>
                    </a:p>
                  </a:txBody>
                  <a:tcPr marL="91428" marR="91428" marT="45714" marB="45714" anchor="ctr">
                    <a:lnL w="12700" cap="flat" cmpd="sng" algn="ctr">
                      <a:solidFill>
                        <a:schemeClr val="accent1"/>
                      </a:solid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520"/>
                        </a:lnSpc>
                      </a:pPr>
                      <a:r>
                        <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Not relevant</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62.3</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kumimoji="0" lang="en-GB" sz="8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6.21%</a:t>
                      </a:r>
                      <a:endPar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1719696159"/>
                  </a:ext>
                </a:extLst>
              </a:tr>
              <a:tr h="0">
                <a:tc vMerge="1">
                  <a:txBody>
                    <a:bodyPr/>
                    <a:lstStyle/>
                    <a:p>
                      <a:pPr algn="l"/>
                      <a:endPar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endParaRPr>
                    </a:p>
                  </a:txBody>
                  <a:tcPr marL="91428" marR="91428" marT="45714" marB="45714" anchor="ctr">
                    <a:lnL w="5715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rgbClr val="008575"/>
                    </a:solidFill>
                  </a:tcPr>
                </a:tc>
                <a:tc>
                  <a:txBody>
                    <a:bodyPr/>
                    <a:lstStyle/>
                    <a:p>
                      <a:pPr algn="l"/>
                      <a:r>
                        <a:rPr lang="en-GB" sz="800" b="0" i="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Category 4: Upstream Transportation and Distribution</a:t>
                      </a:r>
                    </a:p>
                  </a:txBody>
                  <a:tcPr marL="91428" marR="91428" marT="45714" marB="45714" anchor="ctr">
                    <a:lnL w="12700" cap="flat" cmpd="sng" algn="ctr">
                      <a:solidFill>
                        <a:schemeClr val="accent1"/>
                      </a:solid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520"/>
                        </a:lnSpc>
                      </a:pPr>
                      <a:r>
                        <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Not relevant</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Not relevant</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kumimoji="0" lang="en-GB"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Not relevant</a:t>
                      </a:r>
                      <a:endPar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2909338761"/>
                  </a:ext>
                </a:extLst>
              </a:tr>
              <a:tr h="0">
                <a:tc vMerge="1">
                  <a:txBody>
                    <a:bodyPr/>
                    <a:lstStyle/>
                    <a:p>
                      <a:pPr algn="l"/>
                      <a:endPar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endParaRPr>
                    </a:p>
                  </a:txBody>
                  <a:tcPr marL="91428" marR="91428" marT="45714" marB="45714" anchor="ctr">
                    <a:lnL w="5715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rgbClr val="008575"/>
                    </a:solidFill>
                  </a:tcPr>
                </a:tc>
                <a:tc>
                  <a:txBody>
                    <a:bodyPr/>
                    <a:lstStyle/>
                    <a:p>
                      <a:pPr algn="l"/>
                      <a:r>
                        <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Category 5: Waste Generated in Operations</a:t>
                      </a:r>
                    </a:p>
                  </a:txBody>
                  <a:tcPr marL="91428" marR="91428" marT="45714" marB="45714" anchor="ctr">
                    <a:lnL w="12700" cap="flat" cmpd="sng" algn="ctr">
                      <a:solidFill>
                        <a:schemeClr val="accent1"/>
                      </a:solid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520"/>
                        </a:lnSpc>
                      </a:pPr>
                      <a:r>
                        <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7.0</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62.7</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kumimoji="0" lang="en-GB" sz="8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6.24%</a:t>
                      </a:r>
                      <a:endPar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1668317686"/>
                  </a:ext>
                </a:extLst>
              </a:tr>
              <a:tr h="0">
                <a:tc vMerge="1">
                  <a:txBody>
                    <a:bodyPr/>
                    <a:lstStyle/>
                    <a:p>
                      <a:pPr algn="l"/>
                      <a:endPar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endParaRPr>
                    </a:p>
                  </a:txBody>
                  <a:tcPr marL="91428" marR="91428" marT="45714" marB="45714" anchor="ctr">
                    <a:lnL w="5715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rgbClr val="008575"/>
                    </a:solidFill>
                  </a:tcPr>
                </a:tc>
                <a:tc>
                  <a:txBody>
                    <a:bodyPr/>
                    <a:lstStyle/>
                    <a:p>
                      <a:pPr algn="l"/>
                      <a:r>
                        <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Category 6: Business Travel</a:t>
                      </a:r>
                    </a:p>
                  </a:txBody>
                  <a:tcPr marL="91428" marR="91428" marT="45714" marB="45714" anchor="ctr">
                    <a:lnL w="12700" cap="flat" cmpd="sng" algn="ctr">
                      <a:solidFill>
                        <a:schemeClr val="accent1"/>
                      </a:solid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520"/>
                        </a:lnSpc>
                      </a:pPr>
                      <a:r>
                        <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232.3</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212.7</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kumimoji="0" lang="en-GB" sz="8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21.19%</a:t>
                      </a:r>
                      <a:endPar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2129352548"/>
                  </a:ext>
                </a:extLst>
              </a:tr>
              <a:tr h="0">
                <a:tc vMerge="1">
                  <a:txBody>
                    <a:bodyPr/>
                    <a:lstStyle/>
                    <a:p>
                      <a:pPr algn="l"/>
                      <a:endPar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endParaRPr>
                    </a:p>
                  </a:txBody>
                  <a:tcPr marL="91428" marR="91428" marT="45714" marB="45714" anchor="ctr">
                    <a:lnL w="5715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rgbClr val="008575"/>
                    </a:solidFill>
                  </a:tcPr>
                </a:tc>
                <a:tc>
                  <a:txBody>
                    <a:bodyPr/>
                    <a:lstStyle/>
                    <a:p>
                      <a:pPr algn="l"/>
                      <a:r>
                        <a:rPr lang="en-GB" sz="800" b="0" i="0"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Category 7: Employee Commuting</a:t>
                      </a:r>
                    </a:p>
                  </a:txBody>
                  <a:tcPr marL="91428" marR="91428" marT="45714" marB="45714" anchor="ctr">
                    <a:lnL w="12700" cap="flat" cmpd="sng" algn="ctr">
                      <a:solidFill>
                        <a:schemeClr val="accent1"/>
                      </a:solid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520"/>
                        </a:lnSpc>
                      </a:pPr>
                      <a:r>
                        <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117.6</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rPr>
                        <a:t>421.2</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kumimoji="0" lang="en-GB" sz="8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41.96%</a:t>
                      </a:r>
                      <a:endParaRPr lang="en-GB" sz="800" b="0" i="0" kern="1200" dirty="0">
                        <a:solidFill>
                          <a:schemeClr val="dk1"/>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1556183846"/>
                  </a:ext>
                </a:extLst>
              </a:tr>
              <a:tr h="252000">
                <a:tc vMerge="1">
                  <a:txBody>
                    <a:bodyPr/>
                    <a:lstStyle/>
                    <a:p>
                      <a:pPr algn="l"/>
                      <a:endParaRPr lang="en-GB" sz="800" b="0" i="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endParaRPr>
                    </a:p>
                  </a:txBody>
                  <a:tcPr marL="91428" marR="91428" marT="45714" marB="45714" anchor="ctr">
                    <a:lnL w="5715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rgbClr val="008575"/>
                    </a:solidFill>
                  </a:tcPr>
                </a:tc>
                <a:tc>
                  <a:txBody>
                    <a:bodyPr/>
                    <a:lstStyle/>
                    <a:p>
                      <a:pPr algn="l"/>
                      <a:r>
                        <a:rPr lang="en-GB" sz="800" b="0" i="0">
                          <a:solidFill>
                            <a:schemeClr val="tx1"/>
                          </a:solidFill>
                          <a:latin typeface="Verdana" panose="020B0604030504040204" pitchFamily="34" charset="0"/>
                          <a:ea typeface="Verdana" panose="020B0604030504040204" pitchFamily="34" charset="0"/>
                          <a:cs typeface="Verdana" panose="020B0604030504040204" pitchFamily="34" charset="0"/>
                        </a:rPr>
                        <a:t>Category 8: Upstream Leased Assets</a:t>
                      </a:r>
                    </a:p>
                  </a:txBody>
                  <a:tcPr marL="91428" marR="91428" marT="45714" marB="45714" anchor="ctr">
                    <a:lnL w="12700" cap="flat" cmpd="sng" algn="ctr">
                      <a:solidFill>
                        <a:schemeClr val="accent1"/>
                      </a:solid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520"/>
                        </a:lnSpc>
                      </a:pPr>
                      <a:r>
                        <a:rPr lang="en-GB" sz="800" b="0" i="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19.3</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lang="en-GB" sz="800" b="0" i="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Not relevant</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kumimoji="0" lang="en-GB" sz="8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a:t>
                      </a:r>
                      <a:endParaRPr lang="en-GB" sz="800" b="0" i="0" kern="12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2388347131"/>
                  </a:ext>
                </a:extLst>
              </a:tr>
              <a:tr h="252000">
                <a:tc vMerge="1">
                  <a:txBody>
                    <a:bodyPr/>
                    <a:lstStyle/>
                    <a:p>
                      <a:pPr algn="l"/>
                      <a:endParaRPr lang="en-GB" sz="800" b="0" i="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endParaRPr>
                    </a:p>
                  </a:txBody>
                  <a:tcPr marL="91428" marR="91428" marT="45714" marB="45714" anchor="ctr">
                    <a:lnL w="5715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rgbClr val="008575"/>
                    </a:solidFill>
                  </a:tcPr>
                </a:tc>
                <a:tc>
                  <a:txBody>
                    <a:bodyPr/>
                    <a:lstStyle/>
                    <a:p>
                      <a:pPr algn="l"/>
                      <a:r>
                        <a:rPr lang="en-GB" sz="800" b="0" i="0">
                          <a:solidFill>
                            <a:schemeClr val="tx1"/>
                          </a:solidFill>
                          <a:latin typeface="Verdana" panose="020B0604030504040204" pitchFamily="34" charset="0"/>
                          <a:ea typeface="Verdana" panose="020B0604030504040204" pitchFamily="34" charset="0"/>
                          <a:cs typeface="Verdana" panose="020B0604030504040204" pitchFamily="34" charset="0"/>
                        </a:rPr>
                        <a:t>Category 9: Downstream Transportations &amp; Distributions</a:t>
                      </a:r>
                    </a:p>
                  </a:txBody>
                  <a:tcPr marL="91428" marR="91428" marT="45714" marB="45714" anchor="ctr">
                    <a:lnL w="12700" cap="flat" cmpd="sng" algn="ctr">
                      <a:solidFill>
                        <a:schemeClr val="accent1"/>
                      </a:solid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520"/>
                        </a:lnSpc>
                      </a:pPr>
                      <a:r>
                        <a:rPr lang="en-GB" sz="800" b="0" i="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Not relevant</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lang="en-GB" sz="800" b="0" i="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Not relevant</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kumimoji="0" lang="en-GB" sz="8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Not relevant</a:t>
                      </a:r>
                      <a:endParaRPr lang="en-GB" sz="800" b="0" i="0" kern="12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2799765788"/>
                  </a:ext>
                </a:extLst>
              </a:tr>
              <a:tr h="252000">
                <a:tc vMerge="1">
                  <a:txBody>
                    <a:bodyPr/>
                    <a:lstStyle/>
                    <a:p>
                      <a:pPr algn="l"/>
                      <a:endParaRPr lang="en-GB" sz="800" b="0" i="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endParaRPr>
                    </a:p>
                  </a:txBody>
                  <a:tcPr marL="91428" marR="91428" marT="45714" marB="45714" anchor="ctr">
                    <a:lnL w="5715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rgbClr val="008575"/>
                    </a:solidFill>
                  </a:tcPr>
                </a:tc>
                <a:tc>
                  <a:txBody>
                    <a:bodyPr/>
                    <a:lstStyle/>
                    <a:p>
                      <a:pPr algn="l"/>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Category 10: Processing of Sold Products</a:t>
                      </a:r>
                    </a:p>
                  </a:txBody>
                  <a:tcPr marL="91428" marR="91428" marT="45714" marB="45714" anchor="ctr">
                    <a:lnL w="12700" cap="flat" cmpd="sng" algn="ctr">
                      <a:solidFill>
                        <a:schemeClr val="accent1"/>
                      </a:solid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ts val="152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Not measured</a:t>
                      </a:r>
                      <a:endParaRPr lang="en-GB" sz="800" b="0" i="0" kern="12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marL="0" marR="0" lvl="0" indent="0" algn="r" defTabSz="914400" rtl="0" eaLnBrk="1" fontAlgn="auto" latinLnBrk="0" hangingPunct="1">
                        <a:lnSpc>
                          <a:spcPts val="152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Not measured</a:t>
                      </a:r>
                      <a:endParaRPr lang="en-GB" sz="800" b="0" i="0" kern="12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kumimoji="0" lang="en-GB"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Not measured</a:t>
                      </a:r>
                      <a:endParaRPr lang="en-GB" sz="800" b="0" i="0" kern="12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2099441164"/>
                  </a:ext>
                </a:extLst>
              </a:tr>
              <a:tr h="252000">
                <a:tc vMerge="1">
                  <a:txBody>
                    <a:bodyPr/>
                    <a:lstStyle/>
                    <a:p>
                      <a:pPr algn="l"/>
                      <a:endParaRPr lang="en-GB" sz="800" b="0" i="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endParaRPr>
                    </a:p>
                  </a:txBody>
                  <a:tcPr marL="91428" marR="91428" marT="45714" marB="45714" anchor="ctr">
                    <a:lnL w="5715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rgbClr val="008575"/>
                    </a:solidFill>
                  </a:tcPr>
                </a:tc>
                <a:tc>
                  <a:txBody>
                    <a:bodyPr/>
                    <a:lstStyle/>
                    <a:p>
                      <a:pPr algn="l"/>
                      <a:r>
                        <a:rPr lang="en-GB" sz="800" b="0" i="0">
                          <a:solidFill>
                            <a:schemeClr val="tx1"/>
                          </a:solidFill>
                          <a:latin typeface="Verdana" panose="020B0604030504040204" pitchFamily="34" charset="0"/>
                          <a:ea typeface="Verdana" panose="020B0604030504040204" pitchFamily="34" charset="0"/>
                          <a:cs typeface="Verdana" panose="020B0604030504040204" pitchFamily="34" charset="0"/>
                        </a:rPr>
                        <a:t>Category 11: Use of Sold Products</a:t>
                      </a:r>
                    </a:p>
                  </a:txBody>
                  <a:tcPr marL="91428" marR="91428" marT="45714" marB="45714" anchor="ctr">
                    <a:lnL w="12700" cap="flat" cmpd="sng" algn="ctr">
                      <a:solidFill>
                        <a:schemeClr val="accent1"/>
                      </a:solid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520"/>
                        </a:lnSpc>
                      </a:pPr>
                      <a:r>
                        <a:rPr lang="en-GB" sz="800" b="0" i="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Not measured</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lang="en-GB" sz="800" b="0" i="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Not measured</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kumimoji="0" lang="en-GB"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Not measured</a:t>
                      </a:r>
                      <a:endParaRPr lang="en-GB" sz="800" b="0" i="0" kern="12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2771578308"/>
                  </a:ext>
                </a:extLst>
              </a:tr>
              <a:tr h="252000">
                <a:tc vMerge="1">
                  <a:txBody>
                    <a:bodyPr/>
                    <a:lstStyle/>
                    <a:p>
                      <a:pPr algn="l"/>
                      <a:endParaRPr lang="en-GB" sz="800" b="0" i="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endParaRPr>
                    </a:p>
                  </a:txBody>
                  <a:tcPr marL="91428" marR="91428" marT="45714" marB="45714" anchor="ctr">
                    <a:lnL w="5715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rgbClr val="008575"/>
                    </a:solidFill>
                  </a:tcPr>
                </a:tc>
                <a:tc>
                  <a:txBody>
                    <a:bodyPr/>
                    <a:lstStyle/>
                    <a:p>
                      <a:pPr algn="l"/>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Category 12: End of Life of Sold Products</a:t>
                      </a:r>
                    </a:p>
                  </a:txBody>
                  <a:tcPr marL="91428" marR="91428" marT="45714" marB="45714" anchor="ctr">
                    <a:lnL w="12700" cap="flat" cmpd="sng" algn="ctr">
                      <a:solidFill>
                        <a:schemeClr val="accent1"/>
                      </a:solid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520"/>
                        </a:lnSpc>
                      </a:pPr>
                      <a:r>
                        <a:rPr lang="en-GB" sz="800" b="0" i="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Not measured</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lang="en-GB" sz="800" b="0" i="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Not measured</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kumimoji="0" lang="en-GB" sz="8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Not measured</a:t>
                      </a:r>
                      <a:endParaRPr lang="en-GB" sz="800" b="0" i="0" kern="12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2948144679"/>
                  </a:ext>
                </a:extLst>
              </a:tr>
              <a:tr h="252000">
                <a:tc vMerge="1">
                  <a:txBody>
                    <a:bodyPr/>
                    <a:lstStyle/>
                    <a:p>
                      <a:pPr algn="l"/>
                      <a:endParaRPr lang="en-GB" sz="800" b="0" i="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endParaRPr>
                    </a:p>
                  </a:txBody>
                  <a:tcPr marL="91428" marR="91428" marT="45714" marB="45714" anchor="ctr">
                    <a:lnL w="5715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rgbClr val="008575"/>
                    </a:solidFill>
                  </a:tcPr>
                </a:tc>
                <a:tc>
                  <a:txBody>
                    <a:bodyPr/>
                    <a:lstStyle/>
                    <a:p>
                      <a:pPr algn="l"/>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Category 13: Downstream Leased Assets</a:t>
                      </a:r>
                    </a:p>
                  </a:txBody>
                  <a:tcPr marL="91428" marR="91428" marT="45714" marB="45714" anchor="ctr">
                    <a:lnL w="12700" cap="flat" cmpd="sng" algn="ctr">
                      <a:solidFill>
                        <a:schemeClr val="accent1"/>
                      </a:solid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520"/>
                        </a:lnSpc>
                      </a:pPr>
                      <a:r>
                        <a:rPr lang="en-GB" sz="800" b="0" i="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Not relevant</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lang="en-GB" sz="800" b="0" i="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Not relevant</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kumimoji="0" lang="en-GB" sz="8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Not relevant</a:t>
                      </a:r>
                      <a:endParaRPr lang="en-GB" sz="800" b="0" i="0" kern="12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3974588313"/>
                  </a:ext>
                </a:extLst>
              </a:tr>
              <a:tr h="252000">
                <a:tc vMerge="1">
                  <a:txBody>
                    <a:bodyPr/>
                    <a:lstStyle/>
                    <a:p>
                      <a:pPr algn="l"/>
                      <a:endParaRPr lang="en-GB" sz="800" b="0" i="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endParaRPr>
                    </a:p>
                  </a:txBody>
                  <a:tcPr marL="91428" marR="91428" marT="45714" marB="45714" anchor="ctr">
                    <a:lnL w="5715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rgbClr val="008575"/>
                    </a:solidFill>
                  </a:tcPr>
                </a:tc>
                <a:tc>
                  <a:txBody>
                    <a:bodyPr/>
                    <a:lstStyle/>
                    <a:p>
                      <a:pPr algn="l"/>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Category 14: Franchises</a:t>
                      </a:r>
                    </a:p>
                  </a:txBody>
                  <a:tcPr marL="91428" marR="91428" marT="45714" marB="45714" anchor="ctr">
                    <a:lnL w="12700" cap="flat" cmpd="sng" algn="ctr">
                      <a:solidFill>
                        <a:schemeClr val="accent1"/>
                      </a:solid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520"/>
                        </a:lnSpc>
                      </a:pPr>
                      <a:r>
                        <a:rPr lang="en-GB" sz="800" b="0" i="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Not measured</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lang="en-GB" sz="800" b="0" i="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Not measured</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kumimoji="0" lang="en-GB" sz="8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Not measured</a:t>
                      </a:r>
                      <a:endParaRPr lang="en-GB" sz="800" b="0" i="0" kern="12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2810088395"/>
                  </a:ext>
                </a:extLst>
              </a:tr>
              <a:tr h="252000">
                <a:tc vMerge="1">
                  <a:txBody>
                    <a:bodyPr/>
                    <a:lstStyle/>
                    <a:p>
                      <a:pPr algn="l"/>
                      <a:endParaRPr lang="en-GB" sz="800" b="0" i="0" dirty="0">
                        <a:solidFill>
                          <a:schemeClr val="bg1">
                            <a:lumMod val="65000"/>
                          </a:schemeClr>
                        </a:solidFill>
                        <a:latin typeface="Verdana" panose="020B0604030504040204" pitchFamily="34" charset="0"/>
                        <a:ea typeface="Verdana" panose="020B0604030504040204" pitchFamily="34" charset="0"/>
                        <a:cs typeface="Verdana" panose="020B0604030504040204" pitchFamily="34" charset="0"/>
                      </a:endParaRPr>
                    </a:p>
                  </a:txBody>
                  <a:tcPr marL="91428" marR="91428" marT="45714" marB="45714" anchor="ctr">
                    <a:lnL w="57150" cap="flat" cmpd="sng" algn="ctr">
                      <a:no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rgbClr val="008575"/>
                    </a:solidFill>
                  </a:tcPr>
                </a:tc>
                <a:tc>
                  <a:txBody>
                    <a:bodyPr/>
                    <a:lstStyle/>
                    <a:p>
                      <a:pPr algn="l"/>
                      <a:r>
                        <a:rPr lang="en-GB" sz="800" b="0" i="0" dirty="0">
                          <a:solidFill>
                            <a:schemeClr val="tx1"/>
                          </a:solidFill>
                          <a:latin typeface="Verdana" panose="020B0604030504040204" pitchFamily="34" charset="0"/>
                          <a:ea typeface="Verdana" panose="020B0604030504040204" pitchFamily="34" charset="0"/>
                          <a:cs typeface="Verdana" panose="020B0604030504040204" pitchFamily="34" charset="0"/>
                        </a:rPr>
                        <a:t>Category 15: Investments</a:t>
                      </a:r>
                    </a:p>
                  </a:txBody>
                  <a:tcPr marL="91428" marR="91428" marT="45714" marB="45714" anchor="ctr">
                    <a:lnL w="12700" cap="flat" cmpd="sng" algn="ctr">
                      <a:solidFill>
                        <a:schemeClr val="accent1"/>
                      </a:solidFill>
                      <a:prstDash val="solid"/>
                      <a:round/>
                      <a:headEnd type="none" w="med" len="med"/>
                      <a:tailEnd type="none" w="med" len="med"/>
                    </a:lnL>
                    <a:lnT w="381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lnSpc>
                          <a:spcPts val="1520"/>
                        </a:lnSpc>
                      </a:pPr>
                      <a:r>
                        <a:rPr lang="en-GB" sz="800" b="0" i="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Not measured</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lang="en-GB" sz="800" b="0" i="0" kern="120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Not measured</a:t>
                      </a: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tc>
                  <a:txBody>
                    <a:bodyPr/>
                    <a:lstStyle/>
                    <a:p>
                      <a:pPr algn="r">
                        <a:lnSpc>
                          <a:spcPts val="1520"/>
                        </a:lnSpc>
                      </a:pPr>
                      <a:r>
                        <a:rPr kumimoji="0" lang="en-GB"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Not measured</a:t>
                      </a:r>
                      <a:endParaRPr lang="en-GB" sz="800" b="0" i="0" kern="12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alpha val="50199"/>
                      </a:schemeClr>
                    </a:solidFill>
                  </a:tcPr>
                </a:tc>
                <a:extLst>
                  <a:ext uri="{0D108BD9-81ED-4DB2-BD59-A6C34878D82A}">
                    <a16:rowId xmlns:a16="http://schemas.microsoft.com/office/drawing/2014/main" val="364578048"/>
                  </a:ext>
                </a:extLst>
              </a:tr>
              <a:tr h="228425">
                <a:tc>
                  <a:txBody>
                    <a:bodyPr/>
                    <a:lstStyle/>
                    <a:p>
                      <a:endParaRPr lang="en-GB" sz="800" b="0" i="0" dirty="0">
                        <a:solidFill>
                          <a:srgbClr val="CCDADF"/>
                        </a:solidFill>
                        <a:latin typeface="Verdana" panose="020B0604030504040204" pitchFamily="34" charset="0"/>
                        <a:ea typeface="Verdana" panose="020B0604030504040204" pitchFamily="34" charset="0"/>
                        <a:cs typeface="Verdana" panose="020B0604030504040204" pitchFamily="34" charset="0"/>
                      </a:endParaRPr>
                    </a:p>
                  </a:txBody>
                  <a:tcPr marL="215973" marR="91428" marT="45715" marB="45715"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r>
                        <a:rPr lang="en-GB" sz="800" b="1" i="0">
                          <a:solidFill>
                            <a:schemeClr val="tx1"/>
                          </a:solidFill>
                          <a:latin typeface="Verdana" panose="020B0604030504040204" pitchFamily="34" charset="0"/>
                          <a:ea typeface="Verdana" panose="020B0604030504040204" pitchFamily="34" charset="0"/>
                          <a:cs typeface="Verdana" panose="020B0604030504040204" pitchFamily="34" charset="0"/>
                        </a:rPr>
                        <a:t>Total Emissions</a:t>
                      </a:r>
                    </a:p>
                  </a:txBody>
                  <a:tcPr marL="215973" marR="91428" marT="45715" marB="45715"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r"/>
                      <a:r>
                        <a:rPr lang="en-GB" sz="800" b="1" i="0" dirty="0">
                          <a:solidFill>
                            <a:schemeClr val="tx1"/>
                          </a:solidFill>
                          <a:effectLst/>
                          <a:latin typeface="Verdana" panose="020B0604030504040204" pitchFamily="34" charset="0"/>
                          <a:ea typeface="Verdana" panose="020B0604030504040204" pitchFamily="34" charset="0"/>
                          <a:cs typeface="Verdana" panose="020B0604030504040204" pitchFamily="34" charset="0"/>
                        </a:rPr>
                        <a:t>813.4</a:t>
                      </a:r>
                      <a:endParaRPr lang="en-GB" sz="800" b="1" i="0" dirty="0">
                        <a:solidFill>
                          <a:schemeClr val="tx1"/>
                        </a:solidFill>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r"/>
                      <a:r>
                        <a:rPr lang="en-GB" sz="800" b="1" i="0" dirty="0">
                          <a:solidFill>
                            <a:schemeClr val="tx1"/>
                          </a:solidFill>
                          <a:latin typeface="Verdana" panose="020B0604030504040204" pitchFamily="34" charset="0"/>
                          <a:ea typeface="Verdana" panose="020B0604030504040204" pitchFamily="34" charset="0"/>
                          <a:cs typeface="Verdana" panose="020B0604030504040204" pitchFamily="34" charset="0"/>
                        </a:rPr>
                        <a:t>1,003.8</a:t>
                      </a: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r"/>
                      <a:endParaRPr lang="en-GB" sz="800" b="1" i="0" dirty="0">
                        <a:solidFill>
                          <a:srgbClr val="CCDADF"/>
                        </a:solidFill>
                        <a:latin typeface="Verdana" panose="020B0604030504040204" pitchFamily="34" charset="0"/>
                        <a:ea typeface="Verdana" panose="020B0604030504040204" pitchFamily="34" charset="0"/>
                        <a:cs typeface="Verdana" panose="020B0604030504040204" pitchFamily="34" charset="0"/>
                      </a:endParaRPr>
                    </a:p>
                  </a:txBody>
                  <a:tcPr marL="90294" marR="90294" marT="45147" marB="45147"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val="3863192188"/>
                  </a:ext>
                </a:extLst>
              </a:tr>
            </a:tbl>
          </a:graphicData>
        </a:graphic>
      </p:graphicFrame>
      <mc:AlternateContent xmlns:mc="http://schemas.openxmlformats.org/markup-compatibility/2006" xmlns:cx1="http://schemas.microsoft.com/office/drawing/2015/9/8/chartex">
        <mc:Choice Requires="cx1">
          <p:graphicFrame>
            <p:nvGraphicFramePr>
              <p:cNvPr id="13" name="ScopeSunburst">
                <a:extLst>
                  <a:ext uri="{FF2B5EF4-FFF2-40B4-BE49-F238E27FC236}">
                    <a16:creationId xmlns:a16="http://schemas.microsoft.com/office/drawing/2014/main" id="{09A4B940-D9AE-84AA-EFB1-48B8C1EA1610}"/>
                  </a:ext>
                </a:extLst>
              </p:cNvPr>
              <p:cNvGraphicFramePr/>
              <p:nvPr>
                <p:extLst>
                  <p:ext uri="{D42A27DB-BD31-4B8C-83A1-F6EECF244321}">
                    <p14:modId xmlns:p14="http://schemas.microsoft.com/office/powerpoint/2010/main" val="2672041263"/>
                  </p:ext>
                </p:extLst>
              </p:nvPr>
            </p:nvGraphicFramePr>
            <p:xfrm>
              <a:off x="487565" y="2907326"/>
              <a:ext cx="3804412" cy="3051689"/>
            </p:xfrm>
            <a:graphic>
              <a:graphicData uri="http://schemas.microsoft.com/office/drawing/2014/chartex">
                <cx:chart xmlns:cx="http://schemas.microsoft.com/office/drawing/2014/chartex" xmlns:r="http://schemas.openxmlformats.org/officeDocument/2006/relationships" r:id="rId2"/>
              </a:graphicData>
            </a:graphic>
          </p:graphicFrame>
        </mc:Choice>
        <mc:Fallback xmlns:cx="http://schemas.microsoft.com/office/drawing/2014/chartex" xmlns:p14="http://schemas.microsoft.com/office/powerpoint/2010/main" xmlns:a16="http://schemas.microsoft.com/office/drawing/2014/main" xmlns="">
          <p:pic>
            <p:nvPicPr>
              <p:cNvPr id="13" name="ScopeSunburst">
                <a:extLst>
                  <a:ext uri="{FF2B5EF4-FFF2-40B4-BE49-F238E27FC236}">
                    <a16:creationId xmlns:a16="http://schemas.microsoft.com/office/drawing/2014/main" id="{09A4B940-D9AE-84AA-EFB1-48B8C1EA1610}"/>
                  </a:ext>
                </a:extLst>
              </p:cNvPr>
              <p:cNvPicPr>
                <a:picLocks noGrp="1" noRot="1" noChangeAspect="1" noMove="1" noResize="1" noEditPoints="1" noAdjustHandles="1" noChangeArrowheads="1" noChangeShapeType="1"/>
              </p:cNvPicPr>
              <p:nvPr/>
            </p:nvPicPr>
            <p:blipFill>
              <a:blip r:embed="rId3"/>
              <a:stretch>
                <a:fillRect/>
              </a:stretch>
            </p:blipFill>
            <p:spPr>
              <a:xfrm>
                <a:off x="487565" y="2907326"/>
                <a:ext cx="3804412" cy="3051689"/>
              </a:xfrm>
              <a:prstGeom prst="rect">
                <a:avLst/>
              </a:prstGeom>
            </p:spPr>
          </p:pic>
        </mc:Fallback>
      </mc:AlternateContent>
      <p:sp>
        <p:nvSpPr>
          <p:cNvPr id="19" name="CurrenttCO2e">
            <a:extLst>
              <a:ext uri="{FF2B5EF4-FFF2-40B4-BE49-F238E27FC236}">
                <a16:creationId xmlns:a16="http://schemas.microsoft.com/office/drawing/2014/main" id="{7768329A-DC8E-1CAB-0C1D-5F44DBD487DB}"/>
              </a:ext>
            </a:extLst>
          </p:cNvPr>
          <p:cNvSpPr txBox="1"/>
          <p:nvPr/>
        </p:nvSpPr>
        <p:spPr>
          <a:xfrm>
            <a:off x="1801828" y="3884927"/>
            <a:ext cx="1166218" cy="1032513"/>
          </a:xfrm>
          <a:prstGeom prst="rect">
            <a:avLst/>
          </a:prstGeom>
          <a:noFill/>
        </p:spPr>
        <p:txBody>
          <a:bodyPr wrap="square" rtlCol="0" anchor="ctr">
            <a:normAutofit/>
          </a:bodyPr>
          <a:lstStyle/>
          <a:p>
            <a:pPr algn="ctr"/>
            <a:r>
              <a:rPr lang="en-GB" sz="2000" b="1" dirty="0">
                <a:latin typeface="Baskerville" panose="02020502070401020303" pitchFamily="18" charset="0"/>
                <a:ea typeface="Baskerville" panose="02020502070401020303" pitchFamily="18" charset="0"/>
              </a:rPr>
              <a:t>1004</a:t>
            </a:r>
            <a:r>
              <a:rPr lang="en-GB" sz="1600" dirty="0">
                <a:latin typeface="Baskerville" panose="02020502070401020303" pitchFamily="18" charset="0"/>
                <a:ea typeface="Baskerville" panose="02020502070401020303" pitchFamily="18" charset="0"/>
              </a:rPr>
              <a:t> </a:t>
            </a:r>
          </a:p>
          <a:p>
            <a:pPr algn="ctr"/>
            <a:r>
              <a:rPr lang="en-GB" sz="1100" dirty="0">
                <a:latin typeface="Baskerville" panose="02020502070401020303" pitchFamily="18" charset="0"/>
                <a:ea typeface="Baskerville" panose="02020502070401020303" pitchFamily="18" charset="0"/>
              </a:rPr>
              <a:t>Current tCO2e</a:t>
            </a:r>
          </a:p>
        </p:txBody>
      </p:sp>
      <p:sp>
        <p:nvSpPr>
          <p:cNvPr id="23" name="Oval 22">
            <a:extLst>
              <a:ext uri="{FF2B5EF4-FFF2-40B4-BE49-F238E27FC236}">
                <a16:creationId xmlns:a16="http://schemas.microsoft.com/office/drawing/2014/main" id="{1BD09E5E-A1E9-3D6E-9345-02F32045FDF9}"/>
              </a:ext>
            </a:extLst>
          </p:cNvPr>
          <p:cNvSpPr/>
          <p:nvPr/>
        </p:nvSpPr>
        <p:spPr>
          <a:xfrm>
            <a:off x="8393530" y="3329838"/>
            <a:ext cx="169683" cy="169683"/>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a:extLst>
              <a:ext uri="{FF2B5EF4-FFF2-40B4-BE49-F238E27FC236}">
                <a16:creationId xmlns:a16="http://schemas.microsoft.com/office/drawing/2014/main" id="{4CDB11F3-4691-D7A5-5EF1-D88CE58343E0}"/>
              </a:ext>
            </a:extLst>
          </p:cNvPr>
          <p:cNvSpPr/>
          <p:nvPr/>
        </p:nvSpPr>
        <p:spPr>
          <a:xfrm>
            <a:off x="8393530" y="3581355"/>
            <a:ext cx="169683" cy="169683"/>
          </a:xfrm>
          <a:prstGeom prst="ellipse">
            <a:avLst/>
          </a:prstGeom>
          <a:solidFill>
            <a:srgbClr val="F0F4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AF135CA0-F788-2B53-AD94-245AAB76654B}"/>
              </a:ext>
            </a:extLst>
          </p:cNvPr>
          <p:cNvSpPr/>
          <p:nvPr/>
        </p:nvSpPr>
        <p:spPr>
          <a:xfrm>
            <a:off x="8393530" y="3832872"/>
            <a:ext cx="169683" cy="169683"/>
          </a:xfrm>
          <a:prstGeom prst="ellipse">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BD816491-852B-207F-1A97-1A76BE11B4BD}"/>
              </a:ext>
            </a:extLst>
          </p:cNvPr>
          <p:cNvSpPr/>
          <p:nvPr/>
        </p:nvSpPr>
        <p:spPr>
          <a:xfrm>
            <a:off x="8393530" y="4084389"/>
            <a:ext cx="169683" cy="169683"/>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2DE7C36C-E8DC-6038-9269-BFC7E5E73222}"/>
              </a:ext>
            </a:extLst>
          </p:cNvPr>
          <p:cNvSpPr/>
          <p:nvPr/>
        </p:nvSpPr>
        <p:spPr>
          <a:xfrm>
            <a:off x="8393530" y="4587423"/>
            <a:ext cx="169683" cy="169683"/>
          </a:xfrm>
          <a:prstGeom prst="ellipse">
            <a:avLst/>
          </a:prstGeom>
          <a:pattFill prst="pct80">
            <a:fgClr>
              <a:schemeClr val="accent4"/>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Oval 27">
            <a:extLst>
              <a:ext uri="{FF2B5EF4-FFF2-40B4-BE49-F238E27FC236}">
                <a16:creationId xmlns:a16="http://schemas.microsoft.com/office/drawing/2014/main" id="{C76A64A2-A4A0-123B-627A-5C225EF45DE3}"/>
              </a:ext>
            </a:extLst>
          </p:cNvPr>
          <p:cNvSpPr/>
          <p:nvPr/>
        </p:nvSpPr>
        <p:spPr>
          <a:xfrm>
            <a:off x="8393530" y="2575287"/>
            <a:ext cx="169683" cy="169683"/>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Oval 28">
            <a:extLst>
              <a:ext uri="{FF2B5EF4-FFF2-40B4-BE49-F238E27FC236}">
                <a16:creationId xmlns:a16="http://schemas.microsoft.com/office/drawing/2014/main" id="{A44535FF-17F2-1A99-0E5A-6481AF47B333}"/>
              </a:ext>
            </a:extLst>
          </p:cNvPr>
          <p:cNvSpPr/>
          <p:nvPr/>
        </p:nvSpPr>
        <p:spPr>
          <a:xfrm>
            <a:off x="8393530" y="2826804"/>
            <a:ext cx="169683" cy="169683"/>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a:extLst>
              <a:ext uri="{FF2B5EF4-FFF2-40B4-BE49-F238E27FC236}">
                <a16:creationId xmlns:a16="http://schemas.microsoft.com/office/drawing/2014/main" id="{75F0FA32-077F-96F7-9891-94EF72322672}"/>
              </a:ext>
            </a:extLst>
          </p:cNvPr>
          <p:cNvSpPr/>
          <p:nvPr/>
        </p:nvSpPr>
        <p:spPr>
          <a:xfrm>
            <a:off x="8393530" y="3078321"/>
            <a:ext cx="169683" cy="169683"/>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Oval 30">
            <a:extLst>
              <a:ext uri="{FF2B5EF4-FFF2-40B4-BE49-F238E27FC236}">
                <a16:creationId xmlns:a16="http://schemas.microsoft.com/office/drawing/2014/main" id="{80674638-5791-5FCC-3DD4-06A99F8CB2AE}"/>
              </a:ext>
            </a:extLst>
          </p:cNvPr>
          <p:cNvSpPr/>
          <p:nvPr/>
        </p:nvSpPr>
        <p:spPr>
          <a:xfrm>
            <a:off x="8393530" y="4335906"/>
            <a:ext cx="169683" cy="169683"/>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Oval 31">
            <a:extLst>
              <a:ext uri="{FF2B5EF4-FFF2-40B4-BE49-F238E27FC236}">
                <a16:creationId xmlns:a16="http://schemas.microsoft.com/office/drawing/2014/main" id="{05157E70-5167-DC83-91B8-9284641B4AF8}"/>
              </a:ext>
            </a:extLst>
          </p:cNvPr>
          <p:cNvSpPr/>
          <p:nvPr/>
        </p:nvSpPr>
        <p:spPr>
          <a:xfrm>
            <a:off x="8393530" y="4838940"/>
            <a:ext cx="169683" cy="169683"/>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Oval 32">
            <a:extLst>
              <a:ext uri="{FF2B5EF4-FFF2-40B4-BE49-F238E27FC236}">
                <a16:creationId xmlns:a16="http://schemas.microsoft.com/office/drawing/2014/main" id="{DB12DB97-F571-213C-0907-72EDA86DDD68}"/>
              </a:ext>
            </a:extLst>
          </p:cNvPr>
          <p:cNvSpPr/>
          <p:nvPr/>
        </p:nvSpPr>
        <p:spPr>
          <a:xfrm>
            <a:off x="8393530" y="5090457"/>
            <a:ext cx="169683" cy="169683"/>
          </a:xfrm>
          <a:prstGeom prst="ellipse">
            <a:avLst/>
          </a:prstGeom>
          <a:pattFill prst="pct80">
            <a:fgClr>
              <a:schemeClr val="accent5"/>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Oval 33">
            <a:extLst>
              <a:ext uri="{FF2B5EF4-FFF2-40B4-BE49-F238E27FC236}">
                <a16:creationId xmlns:a16="http://schemas.microsoft.com/office/drawing/2014/main" id="{DFED2DCD-A6CF-72EC-2722-C50558CCB35A}"/>
              </a:ext>
            </a:extLst>
          </p:cNvPr>
          <p:cNvSpPr/>
          <p:nvPr/>
        </p:nvSpPr>
        <p:spPr>
          <a:xfrm>
            <a:off x="8393530" y="5341974"/>
            <a:ext cx="169683" cy="169683"/>
          </a:xfrm>
          <a:prstGeom prst="ellipse">
            <a:avLst/>
          </a:prstGeom>
          <a:pattFill prst="pct90">
            <a:fgClr>
              <a:schemeClr val="accent5"/>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Oval 34">
            <a:extLst>
              <a:ext uri="{FF2B5EF4-FFF2-40B4-BE49-F238E27FC236}">
                <a16:creationId xmlns:a16="http://schemas.microsoft.com/office/drawing/2014/main" id="{747BDC85-9196-CEAF-C3E4-1DCFE330148D}"/>
              </a:ext>
            </a:extLst>
          </p:cNvPr>
          <p:cNvSpPr/>
          <p:nvPr/>
        </p:nvSpPr>
        <p:spPr>
          <a:xfrm>
            <a:off x="8393530" y="5593491"/>
            <a:ext cx="169683" cy="169683"/>
          </a:xfrm>
          <a:prstGeom prst="ellipse">
            <a:avLst/>
          </a:prstGeom>
          <a:pattFill prst="pct80">
            <a:fgClr>
              <a:schemeClr val="accent1"/>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Oval 35">
            <a:extLst>
              <a:ext uri="{FF2B5EF4-FFF2-40B4-BE49-F238E27FC236}">
                <a16:creationId xmlns:a16="http://schemas.microsoft.com/office/drawing/2014/main" id="{86C0D29B-CCC2-EA1F-D6F5-4B1FD9E12A63}"/>
              </a:ext>
            </a:extLst>
          </p:cNvPr>
          <p:cNvSpPr/>
          <p:nvPr/>
        </p:nvSpPr>
        <p:spPr>
          <a:xfrm>
            <a:off x="8393530" y="6096524"/>
            <a:ext cx="169683" cy="169683"/>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Oval 36">
            <a:extLst>
              <a:ext uri="{FF2B5EF4-FFF2-40B4-BE49-F238E27FC236}">
                <a16:creationId xmlns:a16="http://schemas.microsoft.com/office/drawing/2014/main" id="{95A0F678-93DC-1262-A863-F9926418653A}"/>
              </a:ext>
            </a:extLst>
          </p:cNvPr>
          <p:cNvSpPr/>
          <p:nvPr/>
        </p:nvSpPr>
        <p:spPr>
          <a:xfrm>
            <a:off x="8393530" y="5845008"/>
            <a:ext cx="169683" cy="169683"/>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F721165A-3995-C6CC-0D39-3E97F10BDD74}"/>
              </a:ext>
            </a:extLst>
          </p:cNvPr>
          <p:cNvSpPr txBox="1"/>
          <p:nvPr/>
        </p:nvSpPr>
        <p:spPr>
          <a:xfrm>
            <a:off x="11658600" y="252119"/>
            <a:ext cx="298480" cy="369332"/>
          </a:xfrm>
          <a:prstGeom prst="rect">
            <a:avLst/>
          </a:prstGeom>
          <a:noFill/>
        </p:spPr>
        <p:txBody>
          <a:bodyPr wrap="none" rtlCol="0">
            <a:spAutoFit/>
          </a:bodyPr>
          <a:lstStyle/>
          <a:p>
            <a:r>
              <a:rPr lang="en-GB" dirty="0">
                <a:latin typeface="Baskerville" panose="02020502070401020303"/>
              </a:rPr>
              <a:t>5</a:t>
            </a:r>
          </a:p>
        </p:txBody>
      </p:sp>
      <p:sp>
        <p:nvSpPr>
          <p:cNvPr id="14" name="Rectangle 13">
            <a:extLst>
              <a:ext uri="{FF2B5EF4-FFF2-40B4-BE49-F238E27FC236}">
                <a16:creationId xmlns:a16="http://schemas.microsoft.com/office/drawing/2014/main" id="{5C8532F9-ED8F-6B7C-5945-4AE59001F317}"/>
              </a:ext>
            </a:extLst>
          </p:cNvPr>
          <p:cNvSpPr/>
          <p:nvPr/>
        </p:nvSpPr>
        <p:spPr>
          <a:xfrm>
            <a:off x="477172" y="1849901"/>
            <a:ext cx="943791" cy="928324"/>
          </a:xfrm>
          <a:prstGeom prst="rect">
            <a:avLst/>
          </a:prstGeom>
          <a:solidFill>
            <a:schemeClr val="bg2">
              <a:alpha val="50000"/>
            </a:schemeClr>
          </a:solidFill>
          <a:ln w="63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Scope1Header">
            <a:extLst>
              <a:ext uri="{FF2B5EF4-FFF2-40B4-BE49-F238E27FC236}">
                <a16:creationId xmlns:a16="http://schemas.microsoft.com/office/drawing/2014/main" id="{CC215FEB-E77D-5CB3-8850-4607343C2C13}"/>
              </a:ext>
            </a:extLst>
          </p:cNvPr>
          <p:cNvSpPr txBox="1"/>
          <p:nvPr/>
        </p:nvSpPr>
        <p:spPr>
          <a:xfrm>
            <a:off x="477172" y="1849060"/>
            <a:ext cx="943791" cy="235706"/>
          </a:xfrm>
          <a:prstGeom prst="rect">
            <a:avLst/>
          </a:prstGeom>
          <a:noFill/>
        </p:spPr>
        <p:txBody>
          <a:bodyPr wrap="square" rtlCol="0">
            <a:spAutoFit/>
          </a:bodyPr>
          <a:lstStyle/>
          <a:p>
            <a:pPr algn="ctr">
              <a:lnSpc>
                <a:spcPct val="115000"/>
              </a:lnSpc>
              <a:buClr>
                <a:schemeClr val="accent4"/>
              </a:buClr>
            </a:pPr>
            <a:r>
              <a:rPr lang="en-US" sz="900" dirty="0">
                <a:latin typeface="Verdana" panose="020B0604030504040204" pitchFamily="34" charset="0"/>
                <a:ea typeface="Verdana" panose="020B0604030504040204" pitchFamily="34" charset="0"/>
                <a:cs typeface="Verdana" panose="020B0604030504040204" pitchFamily="34" charset="0"/>
              </a:rPr>
              <a:t>Scope 1</a:t>
            </a:r>
          </a:p>
        </p:txBody>
      </p:sp>
      <p:sp>
        <p:nvSpPr>
          <p:cNvPr id="8" name="Round Same-side Corner of Rectangle 17">
            <a:extLst>
              <a:ext uri="{FF2B5EF4-FFF2-40B4-BE49-F238E27FC236}">
                <a16:creationId xmlns:a16="http://schemas.microsoft.com/office/drawing/2014/main" id="{A03A423E-1D44-3027-A865-06A375C370B5}"/>
              </a:ext>
            </a:extLst>
          </p:cNvPr>
          <p:cNvSpPr/>
          <p:nvPr/>
        </p:nvSpPr>
        <p:spPr>
          <a:xfrm rot="16200000">
            <a:off x="-57533" y="2248656"/>
            <a:ext cx="936000" cy="133409"/>
          </a:xfrm>
          <a:prstGeom prst="round2SameRect">
            <a:avLst>
              <a:gd name="adj1" fmla="val 50000"/>
              <a:gd name="adj2" fmla="val 0"/>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Scope1Percent">
            <a:extLst>
              <a:ext uri="{FF2B5EF4-FFF2-40B4-BE49-F238E27FC236}">
                <a16:creationId xmlns:a16="http://schemas.microsoft.com/office/drawing/2014/main" id="{0680CA87-74DF-07AB-CE82-423DAE6C838F}"/>
              </a:ext>
            </a:extLst>
          </p:cNvPr>
          <p:cNvSpPr txBox="1"/>
          <p:nvPr/>
        </p:nvSpPr>
        <p:spPr>
          <a:xfrm>
            <a:off x="477171" y="2574386"/>
            <a:ext cx="943792" cy="203838"/>
          </a:xfrm>
          <a:prstGeom prst="rect">
            <a:avLst/>
          </a:prstGeom>
          <a:noFill/>
        </p:spPr>
        <p:txBody>
          <a:bodyPr wrap="square" rtlCol="0">
            <a:spAutoFit/>
          </a:bodyPr>
          <a:lstStyle/>
          <a:p>
            <a:pPr algn="ctr">
              <a:lnSpc>
                <a:spcPct val="115000"/>
              </a:lnSpc>
              <a:buClr>
                <a:schemeClr val="accent4"/>
              </a:buClr>
            </a:pPr>
            <a:r>
              <a:rPr lang="en-US" sz="700" dirty="0">
                <a:latin typeface="Verdana" panose="020B0604030504040204" pitchFamily="34" charset="0"/>
                <a:ea typeface="Verdana" panose="020B0604030504040204" pitchFamily="34" charset="0"/>
                <a:cs typeface="Verdana" panose="020B0604030504040204" pitchFamily="34" charset="0"/>
              </a:rPr>
              <a:t>2.2% of Total</a:t>
            </a:r>
          </a:p>
        </p:txBody>
      </p:sp>
      <p:sp>
        <p:nvSpPr>
          <p:cNvPr id="15" name="Rectangle 14">
            <a:extLst>
              <a:ext uri="{FF2B5EF4-FFF2-40B4-BE49-F238E27FC236}">
                <a16:creationId xmlns:a16="http://schemas.microsoft.com/office/drawing/2014/main" id="{ABD91097-3F65-B955-48F4-89A50679BCB1}"/>
              </a:ext>
            </a:extLst>
          </p:cNvPr>
          <p:cNvSpPr/>
          <p:nvPr/>
        </p:nvSpPr>
        <p:spPr>
          <a:xfrm>
            <a:off x="1831233" y="1855143"/>
            <a:ext cx="943791" cy="928324"/>
          </a:xfrm>
          <a:prstGeom prst="rect">
            <a:avLst/>
          </a:prstGeom>
          <a:solidFill>
            <a:schemeClr val="bg2">
              <a:alpha val="50000"/>
            </a:schemeClr>
          </a:solidFill>
          <a:ln w="63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Scope2Header">
            <a:extLst>
              <a:ext uri="{FF2B5EF4-FFF2-40B4-BE49-F238E27FC236}">
                <a16:creationId xmlns:a16="http://schemas.microsoft.com/office/drawing/2014/main" id="{826421CB-161A-5B4E-67E4-3D2354AB48D9}"/>
              </a:ext>
            </a:extLst>
          </p:cNvPr>
          <p:cNvSpPr txBox="1"/>
          <p:nvPr/>
        </p:nvSpPr>
        <p:spPr>
          <a:xfrm>
            <a:off x="1831233" y="1854302"/>
            <a:ext cx="943791" cy="235706"/>
          </a:xfrm>
          <a:prstGeom prst="rect">
            <a:avLst/>
          </a:prstGeom>
          <a:noFill/>
        </p:spPr>
        <p:txBody>
          <a:bodyPr wrap="square" rtlCol="0">
            <a:spAutoFit/>
          </a:bodyPr>
          <a:lstStyle/>
          <a:p>
            <a:pPr algn="ctr">
              <a:lnSpc>
                <a:spcPct val="115000"/>
              </a:lnSpc>
              <a:buClr>
                <a:schemeClr val="accent4"/>
              </a:buClr>
            </a:pPr>
            <a:r>
              <a:rPr lang="en-US" sz="900" dirty="0">
                <a:latin typeface="Verdana" panose="020B0604030504040204" pitchFamily="34" charset="0"/>
                <a:ea typeface="Verdana" panose="020B0604030504040204" pitchFamily="34" charset="0"/>
                <a:cs typeface="Verdana" panose="020B0604030504040204" pitchFamily="34" charset="0"/>
              </a:rPr>
              <a:t>Scope 2</a:t>
            </a:r>
          </a:p>
        </p:txBody>
      </p:sp>
      <p:sp>
        <p:nvSpPr>
          <p:cNvPr id="17" name="Round Same-side Corner of Rectangle 17">
            <a:extLst>
              <a:ext uri="{FF2B5EF4-FFF2-40B4-BE49-F238E27FC236}">
                <a16:creationId xmlns:a16="http://schemas.microsoft.com/office/drawing/2014/main" id="{1144FAB5-E540-C807-199E-4CEF64F82F2D}"/>
              </a:ext>
            </a:extLst>
          </p:cNvPr>
          <p:cNvSpPr/>
          <p:nvPr/>
        </p:nvSpPr>
        <p:spPr>
          <a:xfrm rot="16200000">
            <a:off x="1296528" y="2253898"/>
            <a:ext cx="936000" cy="133409"/>
          </a:xfrm>
          <a:prstGeom prst="round2SameRect">
            <a:avLst>
              <a:gd name="adj1" fmla="val 50000"/>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Scope2Percent">
            <a:extLst>
              <a:ext uri="{FF2B5EF4-FFF2-40B4-BE49-F238E27FC236}">
                <a16:creationId xmlns:a16="http://schemas.microsoft.com/office/drawing/2014/main" id="{555D0A78-4D72-1C7F-3E9F-003D14A0D8C4}"/>
              </a:ext>
            </a:extLst>
          </p:cNvPr>
          <p:cNvSpPr txBox="1"/>
          <p:nvPr/>
        </p:nvSpPr>
        <p:spPr>
          <a:xfrm>
            <a:off x="1831232" y="2579628"/>
            <a:ext cx="943792" cy="203838"/>
          </a:xfrm>
          <a:prstGeom prst="rect">
            <a:avLst/>
          </a:prstGeom>
          <a:noFill/>
        </p:spPr>
        <p:txBody>
          <a:bodyPr wrap="square" rtlCol="0">
            <a:spAutoFit/>
          </a:bodyPr>
          <a:lstStyle/>
          <a:p>
            <a:pPr algn="ctr">
              <a:lnSpc>
                <a:spcPct val="115000"/>
              </a:lnSpc>
              <a:buClr>
                <a:schemeClr val="accent4"/>
              </a:buClr>
            </a:pPr>
            <a:r>
              <a:rPr lang="en-US" sz="700" dirty="0">
                <a:latin typeface="Verdana" panose="020B0604030504040204" pitchFamily="34" charset="0"/>
                <a:ea typeface="Verdana" panose="020B0604030504040204" pitchFamily="34" charset="0"/>
                <a:cs typeface="Verdana" panose="020B0604030504040204" pitchFamily="34" charset="0"/>
              </a:rPr>
              <a:t>1.4% of Total</a:t>
            </a:r>
          </a:p>
        </p:txBody>
      </p:sp>
      <p:sp>
        <p:nvSpPr>
          <p:cNvPr id="21" name="Rectangle 20">
            <a:extLst>
              <a:ext uri="{FF2B5EF4-FFF2-40B4-BE49-F238E27FC236}">
                <a16:creationId xmlns:a16="http://schemas.microsoft.com/office/drawing/2014/main" id="{7AE6F87B-48AA-D101-BF56-6DA289F35891}"/>
              </a:ext>
            </a:extLst>
          </p:cNvPr>
          <p:cNvSpPr/>
          <p:nvPr/>
        </p:nvSpPr>
        <p:spPr>
          <a:xfrm>
            <a:off x="3185291" y="1848047"/>
            <a:ext cx="943791" cy="928324"/>
          </a:xfrm>
          <a:prstGeom prst="rect">
            <a:avLst/>
          </a:prstGeom>
          <a:solidFill>
            <a:schemeClr val="bg2">
              <a:alpha val="50000"/>
            </a:schemeClr>
          </a:solidFill>
          <a:ln w="63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Scope3Header">
            <a:extLst>
              <a:ext uri="{FF2B5EF4-FFF2-40B4-BE49-F238E27FC236}">
                <a16:creationId xmlns:a16="http://schemas.microsoft.com/office/drawing/2014/main" id="{9AC6545E-9A91-B612-0FC8-429E45F15625}"/>
              </a:ext>
            </a:extLst>
          </p:cNvPr>
          <p:cNvSpPr txBox="1"/>
          <p:nvPr/>
        </p:nvSpPr>
        <p:spPr>
          <a:xfrm>
            <a:off x="3185291" y="1847206"/>
            <a:ext cx="943791" cy="235706"/>
          </a:xfrm>
          <a:prstGeom prst="rect">
            <a:avLst/>
          </a:prstGeom>
          <a:noFill/>
        </p:spPr>
        <p:txBody>
          <a:bodyPr wrap="square" rtlCol="0">
            <a:spAutoFit/>
          </a:bodyPr>
          <a:lstStyle/>
          <a:p>
            <a:pPr algn="ctr">
              <a:lnSpc>
                <a:spcPct val="115000"/>
              </a:lnSpc>
              <a:buClr>
                <a:schemeClr val="accent4"/>
              </a:buClr>
            </a:pPr>
            <a:r>
              <a:rPr lang="en-US" sz="900" dirty="0">
                <a:latin typeface="Verdana" panose="020B0604030504040204" pitchFamily="34" charset="0"/>
                <a:ea typeface="Verdana" panose="020B0604030504040204" pitchFamily="34" charset="0"/>
                <a:cs typeface="Verdana" panose="020B0604030504040204" pitchFamily="34" charset="0"/>
              </a:rPr>
              <a:t>Scope 3</a:t>
            </a:r>
          </a:p>
        </p:txBody>
      </p:sp>
      <p:sp>
        <p:nvSpPr>
          <p:cNvPr id="38" name="Round Same-side Corner of Rectangle 17">
            <a:extLst>
              <a:ext uri="{FF2B5EF4-FFF2-40B4-BE49-F238E27FC236}">
                <a16:creationId xmlns:a16="http://schemas.microsoft.com/office/drawing/2014/main" id="{3FB03617-45BC-B7F9-CD14-A0DFCF30BC6B}"/>
              </a:ext>
            </a:extLst>
          </p:cNvPr>
          <p:cNvSpPr/>
          <p:nvPr/>
        </p:nvSpPr>
        <p:spPr>
          <a:xfrm rot="16200000">
            <a:off x="2650586" y="2246802"/>
            <a:ext cx="936000" cy="133409"/>
          </a:xfrm>
          <a:prstGeom prst="round2SameRect">
            <a:avLst>
              <a:gd name="adj1" fmla="val 50000"/>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Scope3Percent">
            <a:extLst>
              <a:ext uri="{FF2B5EF4-FFF2-40B4-BE49-F238E27FC236}">
                <a16:creationId xmlns:a16="http://schemas.microsoft.com/office/drawing/2014/main" id="{AFA39FC7-3C74-B67D-86BC-F413A9DC097B}"/>
              </a:ext>
            </a:extLst>
          </p:cNvPr>
          <p:cNvSpPr txBox="1"/>
          <p:nvPr/>
        </p:nvSpPr>
        <p:spPr>
          <a:xfrm>
            <a:off x="3185290" y="2572532"/>
            <a:ext cx="943792" cy="203838"/>
          </a:xfrm>
          <a:prstGeom prst="rect">
            <a:avLst/>
          </a:prstGeom>
          <a:noFill/>
        </p:spPr>
        <p:txBody>
          <a:bodyPr wrap="square" rtlCol="0">
            <a:spAutoFit/>
          </a:bodyPr>
          <a:lstStyle/>
          <a:p>
            <a:pPr algn="ctr">
              <a:lnSpc>
                <a:spcPct val="115000"/>
              </a:lnSpc>
              <a:buClr>
                <a:schemeClr val="accent4"/>
              </a:buClr>
            </a:pPr>
            <a:r>
              <a:rPr lang="en-US" sz="700" dirty="0">
                <a:latin typeface="Verdana" panose="020B0604030504040204" pitchFamily="34" charset="0"/>
                <a:ea typeface="Verdana" panose="020B0604030504040204" pitchFamily="34" charset="0"/>
                <a:cs typeface="Verdana" panose="020B0604030504040204" pitchFamily="34" charset="0"/>
              </a:rPr>
              <a:t>96.3% of Total</a:t>
            </a:r>
          </a:p>
        </p:txBody>
      </p:sp>
      <p:sp>
        <p:nvSpPr>
          <p:cNvPr id="41" name="Scope1tCO2eLabel">
            <a:extLst>
              <a:ext uri="{FF2B5EF4-FFF2-40B4-BE49-F238E27FC236}">
                <a16:creationId xmlns:a16="http://schemas.microsoft.com/office/drawing/2014/main" id="{40E68403-EB8B-6D0A-49C7-4A9CAF047E90}"/>
              </a:ext>
            </a:extLst>
          </p:cNvPr>
          <p:cNvSpPr txBox="1"/>
          <p:nvPr/>
        </p:nvSpPr>
        <p:spPr>
          <a:xfrm>
            <a:off x="477171" y="2327117"/>
            <a:ext cx="943792" cy="187937"/>
          </a:xfrm>
          <a:prstGeom prst="rect">
            <a:avLst/>
          </a:prstGeom>
          <a:noFill/>
        </p:spPr>
        <p:txBody>
          <a:bodyPr wrap="square" rtlCol="0">
            <a:spAutoFit/>
          </a:bodyPr>
          <a:lstStyle/>
          <a:p>
            <a:pPr algn="ctr">
              <a:lnSpc>
                <a:spcPct val="115000"/>
              </a:lnSpc>
              <a:buClr>
                <a:schemeClr val="accent4"/>
              </a:buClr>
            </a:pPr>
            <a:r>
              <a:rPr lang="en-US" sz="600" dirty="0">
                <a:latin typeface="Verdana" panose="020B0604030504040204" pitchFamily="34" charset="0"/>
                <a:ea typeface="Verdana" panose="020B0604030504040204" pitchFamily="34" charset="0"/>
                <a:cs typeface="Verdana" panose="020B0604030504040204" pitchFamily="34" charset="0"/>
              </a:rPr>
              <a:t>tCO2e</a:t>
            </a:r>
          </a:p>
        </p:txBody>
      </p:sp>
      <p:sp>
        <p:nvSpPr>
          <p:cNvPr id="42" name="Scope2tCO2eLabel">
            <a:extLst>
              <a:ext uri="{FF2B5EF4-FFF2-40B4-BE49-F238E27FC236}">
                <a16:creationId xmlns:a16="http://schemas.microsoft.com/office/drawing/2014/main" id="{527B9B29-6576-ED51-5709-BC981EC18989}"/>
              </a:ext>
            </a:extLst>
          </p:cNvPr>
          <p:cNvSpPr txBox="1"/>
          <p:nvPr/>
        </p:nvSpPr>
        <p:spPr>
          <a:xfrm>
            <a:off x="1833137" y="2327117"/>
            <a:ext cx="943792" cy="187937"/>
          </a:xfrm>
          <a:prstGeom prst="rect">
            <a:avLst/>
          </a:prstGeom>
          <a:noFill/>
        </p:spPr>
        <p:txBody>
          <a:bodyPr wrap="square" rtlCol="0">
            <a:spAutoFit/>
          </a:bodyPr>
          <a:lstStyle/>
          <a:p>
            <a:pPr algn="ctr">
              <a:lnSpc>
                <a:spcPct val="115000"/>
              </a:lnSpc>
              <a:buClr>
                <a:schemeClr val="accent4"/>
              </a:buClr>
            </a:pPr>
            <a:r>
              <a:rPr lang="en-US" sz="600" dirty="0">
                <a:latin typeface="Verdana" panose="020B0604030504040204" pitchFamily="34" charset="0"/>
                <a:ea typeface="Verdana" panose="020B0604030504040204" pitchFamily="34" charset="0"/>
                <a:cs typeface="Verdana" panose="020B0604030504040204" pitchFamily="34" charset="0"/>
              </a:rPr>
              <a:t>tCO2e</a:t>
            </a:r>
          </a:p>
        </p:txBody>
      </p:sp>
      <p:sp>
        <p:nvSpPr>
          <p:cNvPr id="43" name="Scope3tCO2eLabel">
            <a:extLst>
              <a:ext uri="{FF2B5EF4-FFF2-40B4-BE49-F238E27FC236}">
                <a16:creationId xmlns:a16="http://schemas.microsoft.com/office/drawing/2014/main" id="{C6118CBA-54D8-F815-82F1-09E6143328B2}"/>
              </a:ext>
            </a:extLst>
          </p:cNvPr>
          <p:cNvSpPr txBox="1"/>
          <p:nvPr/>
        </p:nvSpPr>
        <p:spPr>
          <a:xfrm>
            <a:off x="3183766" y="2327117"/>
            <a:ext cx="943792" cy="187937"/>
          </a:xfrm>
          <a:prstGeom prst="rect">
            <a:avLst/>
          </a:prstGeom>
          <a:noFill/>
        </p:spPr>
        <p:txBody>
          <a:bodyPr wrap="square" rtlCol="0">
            <a:spAutoFit/>
          </a:bodyPr>
          <a:lstStyle/>
          <a:p>
            <a:pPr algn="ctr">
              <a:lnSpc>
                <a:spcPct val="115000"/>
              </a:lnSpc>
              <a:buClr>
                <a:schemeClr val="accent4"/>
              </a:buClr>
            </a:pPr>
            <a:r>
              <a:rPr lang="en-US" sz="600" dirty="0">
                <a:latin typeface="Verdana" panose="020B0604030504040204" pitchFamily="34" charset="0"/>
                <a:ea typeface="Verdana" panose="020B0604030504040204" pitchFamily="34" charset="0"/>
                <a:cs typeface="Verdana" panose="020B0604030504040204" pitchFamily="34" charset="0"/>
              </a:rPr>
              <a:t>tCO2e</a:t>
            </a:r>
          </a:p>
        </p:txBody>
      </p:sp>
      <p:sp>
        <p:nvSpPr>
          <p:cNvPr id="9" name="Scope1tCO2e">
            <a:extLst>
              <a:ext uri="{FF2B5EF4-FFF2-40B4-BE49-F238E27FC236}">
                <a16:creationId xmlns:a16="http://schemas.microsoft.com/office/drawing/2014/main" id="{2222A69F-B7F6-6542-E7CC-3BB7B8E2B5FA}"/>
              </a:ext>
            </a:extLst>
          </p:cNvPr>
          <p:cNvSpPr txBox="1"/>
          <p:nvPr/>
        </p:nvSpPr>
        <p:spPr>
          <a:xfrm>
            <a:off x="472591" y="2025588"/>
            <a:ext cx="943792" cy="427746"/>
          </a:xfrm>
          <a:prstGeom prst="rect">
            <a:avLst/>
          </a:prstGeom>
          <a:noFill/>
        </p:spPr>
        <p:txBody>
          <a:bodyPr wrap="square" rtlCol="0">
            <a:spAutoFit/>
          </a:bodyPr>
          <a:lstStyle/>
          <a:p>
            <a:pPr algn="ctr">
              <a:lnSpc>
                <a:spcPct val="115000"/>
              </a:lnSpc>
              <a:buClr>
                <a:schemeClr val="accent4"/>
              </a:buClr>
            </a:pPr>
            <a:r>
              <a:rPr lang="en-US" sz="2000" b="1" dirty="0">
                <a:latin typeface="Baskerville" panose="02020502070401020303"/>
                <a:ea typeface="Verdana" panose="020B0604030504040204" pitchFamily="34" charset="0"/>
                <a:cs typeface="Verdana" panose="020B0604030504040204" pitchFamily="34" charset="0"/>
              </a:rPr>
              <a:t>22</a:t>
            </a:r>
          </a:p>
        </p:txBody>
      </p:sp>
      <p:sp>
        <p:nvSpPr>
          <p:cNvPr id="10" name="Scope2tCO2e">
            <a:extLst>
              <a:ext uri="{FF2B5EF4-FFF2-40B4-BE49-F238E27FC236}">
                <a16:creationId xmlns:a16="http://schemas.microsoft.com/office/drawing/2014/main" id="{D23B8836-17AA-BA13-2AB4-E8DE4FACE60D}"/>
              </a:ext>
            </a:extLst>
          </p:cNvPr>
          <p:cNvSpPr txBox="1"/>
          <p:nvPr/>
        </p:nvSpPr>
        <p:spPr>
          <a:xfrm>
            <a:off x="1831232" y="2025588"/>
            <a:ext cx="943792" cy="427746"/>
          </a:xfrm>
          <a:prstGeom prst="rect">
            <a:avLst/>
          </a:prstGeom>
          <a:noFill/>
        </p:spPr>
        <p:txBody>
          <a:bodyPr wrap="square" rtlCol="0">
            <a:spAutoFit/>
          </a:bodyPr>
          <a:lstStyle/>
          <a:p>
            <a:pPr algn="ctr">
              <a:lnSpc>
                <a:spcPct val="115000"/>
              </a:lnSpc>
              <a:buClr>
                <a:schemeClr val="accent4"/>
              </a:buClr>
            </a:pPr>
            <a:r>
              <a:rPr lang="en-US" sz="2000" b="1" dirty="0">
                <a:latin typeface="Baskerville" panose="02020502070401020303"/>
                <a:ea typeface="Verdana" panose="020B0604030504040204" pitchFamily="34" charset="0"/>
                <a:cs typeface="Verdana" panose="020B0604030504040204" pitchFamily="34" charset="0"/>
              </a:rPr>
              <a:t>15</a:t>
            </a:r>
          </a:p>
        </p:txBody>
      </p:sp>
      <p:sp>
        <p:nvSpPr>
          <p:cNvPr id="18" name="Scope3tCO2e">
            <a:extLst>
              <a:ext uri="{FF2B5EF4-FFF2-40B4-BE49-F238E27FC236}">
                <a16:creationId xmlns:a16="http://schemas.microsoft.com/office/drawing/2014/main" id="{BA293CC3-1306-3FC6-FB67-6E5B11458929}"/>
              </a:ext>
            </a:extLst>
          </p:cNvPr>
          <p:cNvSpPr txBox="1"/>
          <p:nvPr/>
        </p:nvSpPr>
        <p:spPr>
          <a:xfrm>
            <a:off x="3182877" y="2025588"/>
            <a:ext cx="943792" cy="427746"/>
          </a:xfrm>
          <a:prstGeom prst="rect">
            <a:avLst/>
          </a:prstGeom>
          <a:noFill/>
        </p:spPr>
        <p:txBody>
          <a:bodyPr wrap="square" rtlCol="0">
            <a:spAutoFit/>
          </a:bodyPr>
          <a:lstStyle/>
          <a:p>
            <a:pPr algn="ctr">
              <a:lnSpc>
                <a:spcPct val="115000"/>
              </a:lnSpc>
              <a:buClr>
                <a:schemeClr val="accent4"/>
              </a:buClr>
            </a:pPr>
            <a:r>
              <a:rPr lang="en-US" sz="2000" b="1" dirty="0">
                <a:latin typeface="Baskerville" panose="02020502070401020303"/>
                <a:ea typeface="Verdana" panose="020B0604030504040204" pitchFamily="34" charset="0"/>
                <a:cs typeface="Verdana" panose="020B0604030504040204" pitchFamily="34" charset="0"/>
              </a:rPr>
              <a:t>967</a:t>
            </a:r>
          </a:p>
        </p:txBody>
      </p:sp>
      <p:sp>
        <p:nvSpPr>
          <p:cNvPr id="39" name="Rectangle 38">
            <a:extLst>
              <a:ext uri="{FF2B5EF4-FFF2-40B4-BE49-F238E27FC236}">
                <a16:creationId xmlns:a16="http://schemas.microsoft.com/office/drawing/2014/main" id="{61870021-2336-7A8B-80B9-C34CDA498B4F}"/>
              </a:ext>
            </a:extLst>
          </p:cNvPr>
          <p:cNvSpPr/>
          <p:nvPr/>
        </p:nvSpPr>
        <p:spPr>
          <a:xfrm>
            <a:off x="168023" y="1072367"/>
            <a:ext cx="4123953" cy="741659"/>
          </a:xfrm>
          <a:prstGeom prst="rect">
            <a:avLst/>
          </a:prstGeom>
          <a:solidFill>
            <a:schemeClr val="bg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44" name="TextBox 43">
            <a:extLst>
              <a:ext uri="{FF2B5EF4-FFF2-40B4-BE49-F238E27FC236}">
                <a16:creationId xmlns:a16="http://schemas.microsoft.com/office/drawing/2014/main" id="{7B01F504-2FD2-4837-0C67-1D187C3C7BC6}"/>
              </a:ext>
            </a:extLst>
          </p:cNvPr>
          <p:cNvSpPr txBox="1"/>
          <p:nvPr/>
        </p:nvSpPr>
        <p:spPr>
          <a:xfrm>
            <a:off x="253237" y="1126830"/>
            <a:ext cx="4038739" cy="646331"/>
          </a:xfrm>
          <a:prstGeom prst="rect">
            <a:avLst/>
          </a:prstGeom>
          <a:noFill/>
        </p:spPr>
        <p:txBody>
          <a:bodyPr wrap="square">
            <a:spAutoFit/>
          </a:bodyPr>
          <a:lstStyle/>
          <a:p>
            <a:r>
              <a:rPr lang="en-GB" sz="900" noProof="0" dirty="0">
                <a:latin typeface="Verdana" panose="020B0604030504040204" pitchFamily="34" charset="0"/>
                <a:ea typeface="Verdana" panose="020B0604030504040204" pitchFamily="34" charset="0"/>
              </a:rPr>
              <a:t>The footprint calculated is reliant on the data provided. Flotilla do not provide assurance or verification of the data collected.</a:t>
            </a:r>
          </a:p>
          <a:p>
            <a:r>
              <a:rPr lang="en-GB" sz="900" noProof="0" dirty="0">
                <a:latin typeface="Verdana" panose="020B0604030504040204" pitchFamily="34" charset="0"/>
                <a:ea typeface="Verdana" panose="020B0604030504040204" pitchFamily="34" charset="0"/>
              </a:rPr>
              <a:t>Downstream Scope 3 categories are outside the scope of this engagement and are indicated as 'not measured.'</a:t>
            </a:r>
          </a:p>
        </p:txBody>
      </p:sp>
    </p:spTree>
    <p:extLst>
      <p:ext uri="{BB962C8B-B14F-4D97-AF65-F5344CB8AC3E}">
        <p14:creationId xmlns:p14="http://schemas.microsoft.com/office/powerpoint/2010/main" val="36736461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C3D426E-27B8-17B4-DF6A-67AF0851CAF1}"/>
              </a:ext>
            </a:extLst>
          </p:cNvPr>
          <p:cNvSpPr/>
          <p:nvPr/>
        </p:nvSpPr>
        <p:spPr>
          <a:xfrm>
            <a:off x="408180" y="1146047"/>
            <a:ext cx="2542284" cy="2282953"/>
          </a:xfrm>
          <a:prstGeom prst="rect">
            <a:avLst/>
          </a:prstGeom>
          <a:solidFill>
            <a:schemeClr val="bg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B768C99-55FF-85F0-148C-63A715252166}"/>
              </a:ext>
            </a:extLst>
          </p:cNvPr>
          <p:cNvSpPr>
            <a:spLocks noGrp="1"/>
          </p:cNvSpPr>
          <p:nvPr>
            <p:ph type="title"/>
          </p:nvPr>
        </p:nvSpPr>
        <p:spPr>
          <a:xfrm>
            <a:off x="394563" y="183492"/>
            <a:ext cx="5413301" cy="506586"/>
          </a:xfrm>
        </p:spPr>
        <p:txBody>
          <a:bodyPr/>
          <a:lstStyle/>
          <a:p>
            <a:r>
              <a:rPr lang="en-GB" dirty="0"/>
              <a:t>Emissions Reduction Target</a:t>
            </a:r>
          </a:p>
        </p:txBody>
      </p:sp>
      <p:graphicFrame>
        <p:nvGraphicFramePr>
          <p:cNvPr id="5" name="ReductionChart">
            <a:extLst>
              <a:ext uri="{FF2B5EF4-FFF2-40B4-BE49-F238E27FC236}">
                <a16:creationId xmlns:a16="http://schemas.microsoft.com/office/drawing/2014/main" id="{ED7596D0-2BC1-DB57-992A-0E818299131C}"/>
              </a:ext>
            </a:extLst>
          </p:cNvPr>
          <p:cNvGraphicFramePr/>
          <p:nvPr>
            <p:extLst>
              <p:ext uri="{D42A27DB-BD31-4B8C-83A1-F6EECF244321}">
                <p14:modId xmlns:p14="http://schemas.microsoft.com/office/powerpoint/2010/main" val="916667247"/>
              </p:ext>
            </p:extLst>
          </p:nvPr>
        </p:nvGraphicFramePr>
        <p:xfrm>
          <a:off x="2950464" y="1232307"/>
          <a:ext cx="8833356" cy="4809744"/>
        </p:xfrm>
        <a:graphic>
          <a:graphicData uri="http://schemas.openxmlformats.org/drawingml/2006/chart">
            <c:chart xmlns:c="http://schemas.openxmlformats.org/drawingml/2006/chart" xmlns:r="http://schemas.openxmlformats.org/officeDocument/2006/relationships" r:id="rId2"/>
          </a:graphicData>
        </a:graphic>
      </p:graphicFrame>
      <p:sp>
        <p:nvSpPr>
          <p:cNvPr id="6" name="ReductionText">
            <a:extLst>
              <a:ext uri="{FF2B5EF4-FFF2-40B4-BE49-F238E27FC236}">
                <a16:creationId xmlns:a16="http://schemas.microsoft.com/office/drawing/2014/main" id="{9328E92C-185C-6788-A686-080280FB1FA3}"/>
              </a:ext>
            </a:extLst>
          </p:cNvPr>
          <p:cNvSpPr txBox="1"/>
          <p:nvPr/>
        </p:nvSpPr>
        <p:spPr>
          <a:xfrm>
            <a:off x="456948" y="1256691"/>
            <a:ext cx="2398012" cy="2046439"/>
          </a:xfrm>
          <a:prstGeom prst="rect">
            <a:avLst/>
          </a:prstGeom>
          <a:noFill/>
        </p:spPr>
        <p:txBody>
          <a:bodyPr wrap="square" rtlCol="0">
            <a:normAutofit/>
          </a:bodyPr>
          <a:lstStyle/>
          <a:p>
            <a:pPr>
              <a:lnSpc>
                <a:spcPct val="170000"/>
              </a:lnSpc>
            </a:pPr>
            <a:r>
              <a:rPr lang="en-GB" sz="900" dirty="0">
                <a:latin typeface="Verdana" panose="020B0604030504040204" pitchFamily="34" charset="0"/>
                <a:ea typeface="Verdana" panose="020B0604030504040204" pitchFamily="34" charset="0"/>
              </a:rPr>
              <a:t>We have committed to reduce emissions in line with science-based targets. </a:t>
            </a:r>
            <a:r>
              <a:rPr lang="en-US" sz="900" dirty="0">
                <a:effectLst/>
                <a:latin typeface="Verdana" panose="020B0604030504040204" pitchFamily="34" charset="0"/>
                <a:ea typeface="Verdana" panose="020B0604030504040204" pitchFamily="34" charset="0"/>
              </a:rPr>
              <a:t>We project that carbon emissions will decrease over the next five years to 456 tCO2e by </a:t>
            </a:r>
            <a:r>
              <a:rPr lang="en-US" sz="900" dirty="0" err="1">
                <a:effectLst/>
                <a:latin typeface="Verdana" panose="020B0604030504040204" pitchFamily="34" charset="0"/>
                <a:ea typeface="Verdana" panose="020B0604030504040204" pitchFamily="34" charset="0"/>
              </a:rPr>
              <a:t>2031</a:t>
            </a:r>
            <a:r>
              <a:rPr lang="en-US" sz="900" dirty="0">
                <a:effectLst/>
                <a:latin typeface="Verdana" panose="020B0604030504040204" pitchFamily="34" charset="0"/>
                <a:ea typeface="Verdana" panose="020B0604030504040204" pitchFamily="34" charset="0"/>
              </a:rPr>
              <a:t>. This is a reduction of </a:t>
            </a:r>
            <a:r>
              <a:rPr lang="en-US" sz="900" dirty="0" err="1">
                <a:effectLst/>
                <a:latin typeface="Verdana" panose="020B0604030504040204" pitchFamily="34" charset="0"/>
                <a:ea typeface="Verdana" panose="020B0604030504040204" pitchFamily="34" charset="0"/>
              </a:rPr>
              <a:t>54.6</a:t>
            </a:r>
            <a:r>
              <a:rPr lang="en-US" sz="900" dirty="0">
                <a:effectLst/>
                <a:latin typeface="Verdana" panose="020B0604030504040204" pitchFamily="34" charset="0"/>
                <a:ea typeface="Verdana" panose="020B0604030504040204" pitchFamily="34" charset="0"/>
              </a:rPr>
              <a:t>%</a:t>
            </a:r>
            <a:r>
              <a:rPr lang="en-US" sz="900" dirty="0">
                <a:latin typeface="Verdana" panose="020B0604030504040204" pitchFamily="34" charset="0"/>
                <a:ea typeface="Verdana" panose="020B0604030504040204" pitchFamily="34" charset="0"/>
              </a:rPr>
              <a:t>. Progress against our targets can be seen in the graph to the right.</a:t>
            </a:r>
            <a:endParaRPr lang="en-GB" sz="900" dirty="0">
              <a:latin typeface="Verdana" panose="020B0604030504040204" pitchFamily="34" charset="0"/>
              <a:ea typeface="Verdana" panose="020B0604030504040204" pitchFamily="34" charset="0"/>
            </a:endParaRPr>
          </a:p>
        </p:txBody>
      </p:sp>
      <p:sp>
        <p:nvSpPr>
          <p:cNvPr id="8" name="TextBox 7">
            <a:extLst>
              <a:ext uri="{FF2B5EF4-FFF2-40B4-BE49-F238E27FC236}">
                <a16:creationId xmlns:a16="http://schemas.microsoft.com/office/drawing/2014/main" id="{2B342484-E8D6-6A9B-5D8E-983213D12C45}"/>
              </a:ext>
            </a:extLst>
          </p:cNvPr>
          <p:cNvSpPr txBox="1"/>
          <p:nvPr/>
        </p:nvSpPr>
        <p:spPr>
          <a:xfrm>
            <a:off x="11658600" y="252119"/>
            <a:ext cx="298480" cy="369332"/>
          </a:xfrm>
          <a:prstGeom prst="rect">
            <a:avLst/>
          </a:prstGeom>
          <a:noFill/>
        </p:spPr>
        <p:txBody>
          <a:bodyPr wrap="none" rtlCol="0">
            <a:spAutoFit/>
          </a:bodyPr>
          <a:lstStyle/>
          <a:p>
            <a:r>
              <a:rPr lang="en-GB" dirty="0">
                <a:latin typeface="Baskerville" panose="02020502070401020303"/>
              </a:rPr>
              <a:t>6</a:t>
            </a:r>
          </a:p>
        </p:txBody>
      </p:sp>
      <p:sp>
        <p:nvSpPr>
          <p:cNvPr id="3" name="Rectangle 2">
            <a:extLst>
              <a:ext uri="{FF2B5EF4-FFF2-40B4-BE49-F238E27FC236}">
                <a16:creationId xmlns:a16="http://schemas.microsoft.com/office/drawing/2014/main" id="{EE7D011B-3333-DD48-502A-0BD350969B3B}"/>
              </a:ext>
            </a:extLst>
          </p:cNvPr>
          <p:cNvSpPr/>
          <p:nvPr/>
        </p:nvSpPr>
        <p:spPr>
          <a:xfrm>
            <a:off x="408180" y="3879257"/>
            <a:ext cx="2542284" cy="1483318"/>
          </a:xfrm>
          <a:prstGeom prst="rect">
            <a:avLst/>
          </a:prstGeom>
          <a:solidFill>
            <a:schemeClr val="bg2">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AnnualReductionText">
            <a:extLst>
              <a:ext uri="{FF2B5EF4-FFF2-40B4-BE49-F238E27FC236}">
                <a16:creationId xmlns:a16="http://schemas.microsoft.com/office/drawing/2014/main" id="{171175FE-4718-F009-3D20-0C29B9040B11}"/>
              </a:ext>
            </a:extLst>
          </p:cNvPr>
          <p:cNvSpPr txBox="1"/>
          <p:nvPr/>
        </p:nvSpPr>
        <p:spPr>
          <a:xfrm>
            <a:off x="456948" y="3989901"/>
            <a:ext cx="2398012" cy="639250"/>
          </a:xfrm>
          <a:prstGeom prst="rect">
            <a:avLst/>
          </a:prstGeom>
          <a:noFill/>
        </p:spPr>
        <p:txBody>
          <a:bodyPr wrap="square" rtlCol="0">
            <a:normAutofit/>
          </a:bodyPr>
          <a:lstStyle/>
          <a:p>
            <a:pPr>
              <a:lnSpc>
                <a:spcPct val="170000"/>
              </a:lnSpc>
            </a:pPr>
            <a:r>
              <a:rPr lang="en-US" sz="900" dirty="0">
                <a:latin typeface="Verdana" panose="020B0604030504040204" pitchFamily="34" charset="0"/>
                <a:ea typeface="Verdana" panose="020B0604030504040204" pitchFamily="34" charset="0"/>
              </a:rPr>
              <a:t>Annual reduction percentage required to achieve Net Zero:</a:t>
            </a:r>
            <a:endParaRPr lang="en-GB" sz="900" dirty="0">
              <a:latin typeface="Verdana" panose="020B0604030504040204" pitchFamily="34" charset="0"/>
              <a:ea typeface="Verdana" panose="020B0604030504040204" pitchFamily="34" charset="0"/>
            </a:endParaRPr>
          </a:p>
        </p:txBody>
      </p:sp>
      <p:sp>
        <p:nvSpPr>
          <p:cNvPr id="10" name="AnnualReductionPercent">
            <a:extLst>
              <a:ext uri="{FF2B5EF4-FFF2-40B4-BE49-F238E27FC236}">
                <a16:creationId xmlns:a16="http://schemas.microsoft.com/office/drawing/2014/main" id="{154A739A-569C-FE7F-1C13-2D8EADA84257}"/>
              </a:ext>
            </a:extLst>
          </p:cNvPr>
          <p:cNvSpPr txBox="1"/>
          <p:nvPr/>
        </p:nvSpPr>
        <p:spPr>
          <a:xfrm>
            <a:off x="456948" y="4537355"/>
            <a:ext cx="2398012" cy="639250"/>
          </a:xfrm>
          <a:prstGeom prst="rect">
            <a:avLst/>
          </a:prstGeom>
          <a:noFill/>
        </p:spPr>
        <p:txBody>
          <a:bodyPr wrap="square" rtlCol="0">
            <a:normAutofit/>
          </a:bodyPr>
          <a:lstStyle/>
          <a:p>
            <a:pPr algn="ctr">
              <a:lnSpc>
                <a:spcPct val="170000"/>
              </a:lnSpc>
            </a:pPr>
            <a:r>
              <a:rPr lang="en-GB" sz="2000" b="1" dirty="0">
                <a:latin typeface="Baskerville" panose="02020502070401020303"/>
                <a:ea typeface="Verdana" panose="020B0604030504040204" pitchFamily="34" charset="0"/>
              </a:rPr>
              <a:t>10.9%</a:t>
            </a:r>
          </a:p>
        </p:txBody>
      </p:sp>
    </p:spTree>
    <p:extLst>
      <p:ext uri="{BB962C8B-B14F-4D97-AF65-F5344CB8AC3E}">
        <p14:creationId xmlns:p14="http://schemas.microsoft.com/office/powerpoint/2010/main" val="2769803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F33B2-5022-0C9E-C020-BBD3DF7595CD}"/>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941215EF-9862-1EFC-8BAA-BD6373126676}"/>
              </a:ext>
            </a:extLst>
          </p:cNvPr>
          <p:cNvSpPr>
            <a:spLocks noGrp="1"/>
          </p:cNvSpPr>
          <p:nvPr>
            <p:ph type="title"/>
          </p:nvPr>
        </p:nvSpPr>
        <p:spPr>
          <a:xfrm>
            <a:off x="394563" y="183492"/>
            <a:ext cx="5413301" cy="506586"/>
          </a:xfrm>
        </p:spPr>
        <p:txBody>
          <a:bodyPr/>
          <a:lstStyle/>
          <a:p>
            <a:r>
              <a:rPr lang="en-GB" dirty="0">
                <a:latin typeface="Baskerville"/>
              </a:rPr>
              <a:t>Carbon Reduction Initiatives </a:t>
            </a:r>
            <a:endParaRPr lang="en-GB" dirty="0"/>
          </a:p>
        </p:txBody>
      </p:sp>
      <p:sp>
        <p:nvSpPr>
          <p:cNvPr id="15" name="Scope1and2Header">
            <a:extLst>
              <a:ext uri="{FF2B5EF4-FFF2-40B4-BE49-F238E27FC236}">
                <a16:creationId xmlns:a16="http://schemas.microsoft.com/office/drawing/2014/main" id="{A754B8C3-98E6-524C-3FA6-19CF50E37ABB}"/>
              </a:ext>
            </a:extLst>
          </p:cNvPr>
          <p:cNvSpPr txBox="1"/>
          <p:nvPr/>
        </p:nvSpPr>
        <p:spPr>
          <a:xfrm>
            <a:off x="598681" y="1048414"/>
            <a:ext cx="3810266" cy="506586"/>
          </a:xfrm>
          <a:prstGeom prst="rect">
            <a:avLst/>
          </a:prstGeom>
          <a:noFill/>
        </p:spPr>
        <p:txBody>
          <a:bodyPr wrap="square" rtlCol="0">
            <a:noAutofit/>
          </a:bodyPr>
          <a:lstStyle/>
          <a:p>
            <a:pPr>
              <a:lnSpc>
                <a:spcPct val="115000"/>
              </a:lnSpc>
            </a:pPr>
            <a:r>
              <a:rPr lang="en-GB" sz="900" b="1" dirty="0">
                <a:latin typeface="Verdana" panose="020B0604030504040204" pitchFamily="34" charset="0"/>
                <a:ea typeface="Verdana" panose="020B0604030504040204" pitchFamily="34" charset="0"/>
                <a:cs typeface="Verdana" panose="020B0604030504040204" pitchFamily="34" charset="0"/>
              </a:rPr>
              <a:t>To reduce Scope 1 and 2 emissions </a:t>
            </a:r>
            <a:r>
              <a:rPr lang="en-GB" sz="900" b="1" dirty="0" err="1">
                <a:latin typeface="Verdana" panose="020B0604030504040204" pitchFamily="34" charset="0"/>
                <a:ea typeface="Verdana" panose="020B0604030504040204" pitchFamily="34" charset="0"/>
                <a:cs typeface="Verdana" panose="020B0604030504040204" pitchFamily="34" charset="0"/>
              </a:rPr>
              <a:t>Vaccination UK Limited</a:t>
            </a:r>
            <a:r>
              <a:rPr lang="en-GB" sz="900" b="1" dirty="0">
                <a:latin typeface="Verdana" panose="020B0604030504040204" pitchFamily="34" charset="0"/>
                <a:ea typeface="Verdana" panose="020B0604030504040204" pitchFamily="34" charset="0"/>
                <a:cs typeface="Verdana" panose="020B0604030504040204" pitchFamily="34" charset="0"/>
              </a:rPr>
              <a:t> plans to:</a:t>
            </a:r>
          </a:p>
        </p:txBody>
      </p:sp>
      <p:sp>
        <p:nvSpPr>
          <p:cNvPr id="16" name="Scope1Header">
            <a:extLst>
              <a:ext uri="{FF2B5EF4-FFF2-40B4-BE49-F238E27FC236}">
                <a16:creationId xmlns:a16="http://schemas.microsoft.com/office/drawing/2014/main" id="{40FC9559-0EEA-B0E8-813C-CFE219A753DA}"/>
              </a:ext>
            </a:extLst>
          </p:cNvPr>
          <p:cNvSpPr txBox="1"/>
          <p:nvPr/>
        </p:nvSpPr>
        <p:spPr>
          <a:xfrm>
            <a:off x="598681" y="1792392"/>
            <a:ext cx="3429292" cy="235706"/>
          </a:xfrm>
          <a:prstGeom prst="rect">
            <a:avLst/>
          </a:prstGeom>
          <a:noFill/>
        </p:spPr>
        <p:txBody>
          <a:bodyPr wrap="square" rtlCol="0">
            <a:spAutoFit/>
          </a:bodyPr>
          <a:lstStyle/>
          <a:p>
            <a:pPr>
              <a:lnSpc>
                <a:spcPct val="115000"/>
              </a:lnSpc>
              <a:buClr>
                <a:schemeClr val="accent4"/>
              </a:buClr>
            </a:pPr>
            <a:r>
              <a:rPr lang="en-US" sz="900" b="1" dirty="0">
                <a:latin typeface="Verdana" panose="020B0604030504040204" pitchFamily="34" charset="0"/>
                <a:ea typeface="Verdana" panose="020B0604030504040204" pitchFamily="34" charset="0"/>
                <a:cs typeface="Verdana" panose="020B0604030504040204" pitchFamily="34" charset="0"/>
              </a:rPr>
              <a:t>Scope 1: Direct emissions</a:t>
            </a:r>
          </a:p>
        </p:txBody>
      </p:sp>
      <p:sp>
        <p:nvSpPr>
          <p:cNvPr id="17" name="Scope2Header">
            <a:extLst>
              <a:ext uri="{FF2B5EF4-FFF2-40B4-BE49-F238E27FC236}">
                <a16:creationId xmlns:a16="http://schemas.microsoft.com/office/drawing/2014/main" id="{F0922531-0020-154F-14C3-0B5499A91720}"/>
              </a:ext>
            </a:extLst>
          </p:cNvPr>
          <p:cNvSpPr txBox="1"/>
          <p:nvPr/>
        </p:nvSpPr>
        <p:spPr>
          <a:xfrm>
            <a:off x="598681" y="3752918"/>
            <a:ext cx="3429292" cy="235706"/>
          </a:xfrm>
          <a:prstGeom prst="rect">
            <a:avLst/>
          </a:prstGeom>
          <a:noFill/>
        </p:spPr>
        <p:txBody>
          <a:bodyPr wrap="square" rtlCol="0">
            <a:spAutoFit/>
          </a:bodyPr>
          <a:lstStyle/>
          <a:p>
            <a:pPr>
              <a:lnSpc>
                <a:spcPct val="115000"/>
              </a:lnSpc>
              <a:buClr>
                <a:schemeClr val="accent2"/>
              </a:buClr>
            </a:pPr>
            <a:r>
              <a:rPr lang="en-GB" sz="900" b="1" dirty="0">
                <a:latin typeface="Verdana" panose="020B0604030504040204" pitchFamily="34" charset="0"/>
                <a:ea typeface="Verdana" panose="020B0604030504040204" pitchFamily="34" charset="0"/>
                <a:cs typeface="Verdana" panose="020B0604030504040204" pitchFamily="34" charset="0"/>
              </a:rPr>
              <a:t>Scope 2: Indirect emissions</a:t>
            </a:r>
            <a:endParaRPr lang="en-GB" sz="900" dirty="0">
              <a:latin typeface="Verdana" panose="020B0604030504040204" pitchFamily="34" charset="0"/>
              <a:ea typeface="Verdana" panose="020B0604030504040204" pitchFamily="34" charset="0"/>
              <a:cs typeface="Verdana" panose="020B0604030504040204" pitchFamily="34" charset="0"/>
            </a:endParaRPr>
          </a:p>
        </p:txBody>
      </p:sp>
      <p:sp>
        <p:nvSpPr>
          <p:cNvPr id="18" name="Round Same-side Corner of Rectangle 17">
            <a:extLst>
              <a:ext uri="{FF2B5EF4-FFF2-40B4-BE49-F238E27FC236}">
                <a16:creationId xmlns:a16="http://schemas.microsoft.com/office/drawing/2014/main" id="{3458223E-3DE0-E130-C768-1CF80538D5CD}"/>
              </a:ext>
            </a:extLst>
          </p:cNvPr>
          <p:cNvSpPr/>
          <p:nvPr/>
        </p:nvSpPr>
        <p:spPr>
          <a:xfrm rot="16200000">
            <a:off x="-243844" y="2376987"/>
            <a:ext cx="1302601" cy="133409"/>
          </a:xfrm>
          <a:prstGeom prst="round2SameRect">
            <a:avLst>
              <a:gd name="adj1" fmla="val 50000"/>
              <a:gd name="adj2" fmla="val 0"/>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ound Same-side Corner of Rectangle 18">
            <a:extLst>
              <a:ext uri="{FF2B5EF4-FFF2-40B4-BE49-F238E27FC236}">
                <a16:creationId xmlns:a16="http://schemas.microsoft.com/office/drawing/2014/main" id="{DBCF21FC-C706-BC96-ECFD-EEE3D25FE99F}"/>
              </a:ext>
            </a:extLst>
          </p:cNvPr>
          <p:cNvSpPr/>
          <p:nvPr/>
        </p:nvSpPr>
        <p:spPr>
          <a:xfrm rot="16200000">
            <a:off x="-362860" y="4455595"/>
            <a:ext cx="1538767" cy="133409"/>
          </a:xfrm>
          <a:prstGeom prst="round2SameRect">
            <a:avLst>
              <a:gd name="adj1" fmla="val 50000"/>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Scope3Header">
            <a:extLst>
              <a:ext uri="{FF2B5EF4-FFF2-40B4-BE49-F238E27FC236}">
                <a16:creationId xmlns:a16="http://schemas.microsoft.com/office/drawing/2014/main" id="{3056C195-18A0-1E0F-9EE6-C8190B06CBED}"/>
              </a:ext>
            </a:extLst>
          </p:cNvPr>
          <p:cNvSpPr txBox="1"/>
          <p:nvPr/>
        </p:nvSpPr>
        <p:spPr>
          <a:xfrm>
            <a:off x="4955237" y="1038184"/>
            <a:ext cx="4650676" cy="240900"/>
          </a:xfrm>
          <a:prstGeom prst="rect">
            <a:avLst/>
          </a:prstGeom>
          <a:noFill/>
        </p:spPr>
        <p:txBody>
          <a:bodyPr wrap="square" rtlCol="0">
            <a:spAutoFit/>
          </a:bodyPr>
          <a:lstStyle/>
          <a:p>
            <a:pPr>
              <a:lnSpc>
                <a:spcPct val="120000"/>
              </a:lnSpc>
              <a:buClr>
                <a:schemeClr val="accent4"/>
              </a:buClr>
            </a:pPr>
            <a:r>
              <a:rPr lang="en-US" sz="900" b="1" dirty="0">
                <a:latin typeface="Verdana" panose="020B0604030504040204" pitchFamily="34" charset="0"/>
                <a:ea typeface="Verdana" panose="020B0604030504040204" pitchFamily="34" charset="0"/>
                <a:cs typeface="Verdana" panose="020B0604030504040204" pitchFamily="34" charset="0"/>
              </a:rPr>
              <a:t>To reduce Scope 3 emissions </a:t>
            </a:r>
            <a:r>
              <a:rPr lang="en-US" sz="900" b="1" dirty="0" err="1">
                <a:latin typeface="Verdana" panose="020B0604030504040204" pitchFamily="34" charset="0"/>
                <a:ea typeface="Verdana" panose="020B0604030504040204" pitchFamily="34" charset="0"/>
                <a:cs typeface="Verdana" panose="020B0604030504040204" pitchFamily="34" charset="0"/>
              </a:rPr>
              <a:t>Vaccination UK Limited</a:t>
            </a:r>
            <a:r>
              <a:rPr lang="en-US" sz="900" b="1" dirty="0">
                <a:latin typeface="Verdana" panose="020B0604030504040204" pitchFamily="34" charset="0"/>
                <a:ea typeface="Verdana" panose="020B0604030504040204" pitchFamily="34" charset="0"/>
                <a:cs typeface="Verdana" panose="020B0604030504040204" pitchFamily="34" charset="0"/>
              </a:rPr>
              <a:t> plans to: </a:t>
            </a:r>
          </a:p>
        </p:txBody>
      </p:sp>
      <p:sp>
        <p:nvSpPr>
          <p:cNvPr id="21" name="Round Same-side Corner of Rectangle 20">
            <a:extLst>
              <a:ext uri="{FF2B5EF4-FFF2-40B4-BE49-F238E27FC236}">
                <a16:creationId xmlns:a16="http://schemas.microsoft.com/office/drawing/2014/main" id="{646D6E14-28E8-C092-A92F-C010DC1CA831}"/>
              </a:ext>
            </a:extLst>
          </p:cNvPr>
          <p:cNvSpPr/>
          <p:nvPr/>
        </p:nvSpPr>
        <p:spPr>
          <a:xfrm rot="16200000">
            <a:off x="3736010" y="1903398"/>
            <a:ext cx="1843378" cy="133410"/>
          </a:xfrm>
          <a:prstGeom prst="round2SameRect">
            <a:avLst>
              <a:gd name="adj1" fmla="val 50000"/>
              <a:gd name="adj2"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Scope3Actions">
            <a:extLst>
              <a:ext uri="{FF2B5EF4-FFF2-40B4-BE49-F238E27FC236}">
                <a16:creationId xmlns:a16="http://schemas.microsoft.com/office/drawing/2014/main" id="{46F7AB0A-34B1-9AA9-84A9-3E41FE768CE2}"/>
              </a:ext>
            </a:extLst>
          </p:cNvPr>
          <p:cNvSpPr txBox="1"/>
          <p:nvPr/>
        </p:nvSpPr>
        <p:spPr>
          <a:xfrm>
            <a:off x="4955237" y="1394060"/>
            <a:ext cx="6665263" cy="1657816"/>
          </a:xfrm>
          <a:prstGeom prst="rect">
            <a:avLst/>
          </a:prstGeom>
          <a:noFill/>
        </p:spPr>
        <p:txBody>
          <a:bodyPr wrap="square" rtlCol="0">
            <a:normAutofit/>
          </a:bodyPr>
          <a:lstStyle/>
          <a:p>
            <a:pPr marL="171450" indent="-171450">
              <a:buClr>
                <a:schemeClr val="accent1"/>
              </a:buClr>
              <a:buFont typeface="System Font Regular"/>
              <a:buChar char="▸"/>
            </a:pPr>
            <a:r>
              <a:rPr lang="en-GB" sz="900">
                <a:latin typeface="Verdana"/>
              </a:rPr>
              <a:t>Replace gas boiler with low carbon heating and hot water systems (Direct fuel, Category 13: Downstream leased assets)</a:t>
            </a:r>
          </a:p>
          <a:p>
            <a:pPr marL="171450" indent="-171450">
              <a:buClr>
                <a:schemeClr val="accent1"/>
              </a:buClr>
              <a:buFont typeface="System Font Regular"/>
              <a:buChar char="▸"/>
            </a:pPr>
            <a:r>
              <a:rPr lang="en-GB" sz="900">
                <a:latin typeface="Verdana"/>
              </a:rPr>
              <a:t>Encourage car-sharing for business meetings (in employee owned cars) (Category 6: Business travel)</a:t>
            </a:r>
          </a:p>
          <a:p>
            <a:pPr marL="171450" indent="-171450">
              <a:buClr>
                <a:schemeClr val="accent1"/>
              </a:buClr>
              <a:buFont typeface="System Font Regular"/>
              <a:buChar char="▸"/>
            </a:pPr>
            <a:r>
              <a:rPr lang="en-GB" sz="900">
                <a:latin typeface="Verdana"/>
              </a:rPr>
              <a:t>Implement an office energy efficiency policy (Electricity, Category 8: Upstream leased assets)</a:t>
            </a:r>
          </a:p>
          <a:p>
            <a:pPr marL="171450" indent="-171450">
              <a:buClr>
                <a:schemeClr val="accent1"/>
              </a:buClr>
              <a:buFont typeface="System Font Regular"/>
              <a:buChar char="▸"/>
            </a:pPr>
            <a:r>
              <a:rPr lang="en-GB" sz="900">
                <a:latin typeface="Verdana"/>
              </a:rPr>
              <a:t>Switch to a renewable energy tariff  (Electricity, Category 13: Downstream leased assets, Category 8: Upstream leased assets)</a:t>
            </a:r>
          </a:p>
          <a:p>
            <a:pPr marL="171450" indent="-171450">
              <a:buClr>
                <a:schemeClr val="accent1"/>
              </a:buClr>
              <a:buFont typeface="System Font Regular"/>
              <a:buChar char="▸"/>
            </a:pPr>
            <a:r>
              <a:rPr lang="en-GB" sz="900">
                <a:latin typeface="Verdana"/>
              </a:rPr>
              <a:t>Issue a sustainability supplier questionnaire to your postage suppliers (Category 1: Purchased goods and services)</a:t>
            </a:r>
          </a:p>
        </p:txBody>
      </p:sp>
      <p:sp>
        <p:nvSpPr>
          <p:cNvPr id="3" name="CompletedActionsHeader">
            <a:extLst>
              <a:ext uri="{FF2B5EF4-FFF2-40B4-BE49-F238E27FC236}">
                <a16:creationId xmlns:a16="http://schemas.microsoft.com/office/drawing/2014/main" id="{BE41F033-AF66-FDEF-AA39-CFF384B05CCE}"/>
              </a:ext>
            </a:extLst>
          </p:cNvPr>
          <p:cNvSpPr txBox="1"/>
          <p:nvPr/>
        </p:nvSpPr>
        <p:spPr>
          <a:xfrm>
            <a:off x="4955237" y="4998720"/>
            <a:ext cx="7026429" cy="723982"/>
          </a:xfrm>
          <a:prstGeom prst="rect">
            <a:avLst/>
          </a:prstGeom>
          <a:noFill/>
        </p:spPr>
        <p:txBody>
          <a:bodyPr wrap="square" rtlCol="0">
            <a:noAutofit/>
          </a:bodyPr>
          <a:lstStyle/>
          <a:p>
            <a:pPr>
              <a:lnSpc>
                <a:spcPct val="115000"/>
              </a:lnSpc>
            </a:pPr>
            <a:r>
              <a:rPr lang="en-GB" sz="900" b="1" dirty="0">
                <a:latin typeface="Verdana" panose="020B0604030504040204" pitchFamily="34" charset="0"/>
                <a:ea typeface="Verdana" panose="020B0604030504040204" pitchFamily="34" charset="0"/>
                <a:cs typeface="Verdana" panose="020B0604030504040204" pitchFamily="34" charset="0"/>
              </a:rPr>
              <a:t>Completed Carbon Reduction Initiatives</a:t>
            </a:r>
          </a:p>
          <a:p>
            <a:pPr>
              <a:lnSpc>
                <a:spcPct val="115000"/>
              </a:lnSpc>
            </a:pPr>
            <a:r>
              <a:rPr lang="en-GB" sz="900" dirty="0">
                <a:latin typeface="Verdana" panose="020B0604030504040204" pitchFamily="34" charset="0"/>
                <a:ea typeface="Verdana" panose="020B0604030504040204" pitchFamily="34" charset="0"/>
                <a:cs typeface="Verdana" panose="020B0604030504040204" pitchFamily="34" charset="0"/>
              </a:rPr>
              <a:t>The following environmental management measures and projects have been completed or implemented prior to the first GHG inventory calculation, demonstrating </a:t>
            </a:r>
            <a:r>
              <a:rPr lang="en-GB" sz="900" dirty="0" err="1">
                <a:latin typeface="Verdana" panose="020B0604030504040204" pitchFamily="34" charset="0"/>
                <a:ea typeface="Verdana" panose="020B0604030504040204" pitchFamily="34" charset="0"/>
                <a:cs typeface="Verdana" panose="020B0604030504040204" pitchFamily="34" charset="0"/>
              </a:rPr>
              <a:t>Vaccination UK Limited’s</a:t>
            </a:r>
            <a:r>
              <a:rPr lang="en-GB" sz="900" dirty="0">
                <a:latin typeface="Verdana" panose="020B0604030504040204" pitchFamily="34" charset="0"/>
                <a:ea typeface="Verdana" panose="020B0604030504040204" pitchFamily="34" charset="0"/>
                <a:cs typeface="Verdana" panose="020B0604030504040204" pitchFamily="34" charset="0"/>
              </a:rPr>
              <a:t> commitment to reduction. As this was prior to the baseline, there are no associated emissions recorded. </a:t>
            </a:r>
          </a:p>
        </p:txBody>
      </p:sp>
      <p:sp>
        <p:nvSpPr>
          <p:cNvPr id="5" name="Scope1Actions">
            <a:extLst>
              <a:ext uri="{FF2B5EF4-FFF2-40B4-BE49-F238E27FC236}">
                <a16:creationId xmlns:a16="http://schemas.microsoft.com/office/drawing/2014/main" id="{46A9DCCE-1BEB-C114-0A83-FF509FFE14EF}"/>
              </a:ext>
            </a:extLst>
          </p:cNvPr>
          <p:cNvSpPr txBox="1"/>
          <p:nvPr/>
        </p:nvSpPr>
        <p:spPr>
          <a:xfrm>
            <a:off x="581232" y="2062290"/>
            <a:ext cx="3429292" cy="1032702"/>
          </a:xfrm>
          <a:prstGeom prst="rect">
            <a:avLst/>
          </a:prstGeom>
          <a:noFill/>
        </p:spPr>
        <p:txBody>
          <a:bodyPr wrap="square" rtlCol="0">
            <a:normAutofit/>
          </a:bodyPr>
          <a:lstStyle/>
          <a:p>
            <a:pPr marL="171450" indent="-171450">
              <a:buClr>
                <a:schemeClr val="accent6"/>
              </a:buClr>
              <a:buFont typeface="System Font Regular"/>
              <a:buChar char="▸"/>
            </a:pPr>
            <a:r>
              <a:rPr lang="en-GB" sz="900">
                <a:latin typeface="Verdana"/>
              </a:rPr>
              <a:t>Replace gas boiler with low carbon heating and hot water systems (Direct fuel, Category 13: Downstream leased assets)</a:t>
            </a:r>
          </a:p>
        </p:txBody>
      </p:sp>
      <p:sp>
        <p:nvSpPr>
          <p:cNvPr id="6" name="Scope2Actions">
            <a:extLst>
              <a:ext uri="{FF2B5EF4-FFF2-40B4-BE49-F238E27FC236}">
                <a16:creationId xmlns:a16="http://schemas.microsoft.com/office/drawing/2014/main" id="{C54CDC6E-A560-A660-9471-35B4E12FD0CA}"/>
              </a:ext>
            </a:extLst>
          </p:cNvPr>
          <p:cNvSpPr txBox="1"/>
          <p:nvPr/>
        </p:nvSpPr>
        <p:spPr>
          <a:xfrm>
            <a:off x="598681" y="4028580"/>
            <a:ext cx="3429292" cy="1263102"/>
          </a:xfrm>
          <a:prstGeom prst="rect">
            <a:avLst/>
          </a:prstGeom>
          <a:noFill/>
        </p:spPr>
        <p:txBody>
          <a:bodyPr wrap="square" rtlCol="0">
            <a:normAutofit/>
          </a:bodyPr>
          <a:lstStyle/>
          <a:p>
            <a:pPr marL="171450" indent="-171450">
              <a:buClr>
                <a:schemeClr val="accent2"/>
              </a:buClr>
              <a:buFont typeface="System Font Regular"/>
              <a:buChar char="▸"/>
            </a:pPr>
            <a:r>
              <a:rPr lang="en-GB" sz="900">
                <a:latin typeface="Verdana"/>
              </a:rPr>
              <a:t>Choose a higher-quality renewable tariff (Electricity)</a:t>
            </a:r>
          </a:p>
          <a:p>
            <a:pPr marL="171450" indent="-171450">
              <a:buClr>
                <a:schemeClr val="accent2"/>
              </a:buClr>
              <a:buFont typeface="System Font Regular"/>
              <a:buChar char="▸"/>
            </a:pPr>
            <a:r>
              <a:rPr lang="en-GB" sz="900">
                <a:latin typeface="Verdana"/>
              </a:rPr>
              <a:t>Implement an office energy efficiency policy (Electricity, Category 8: Upstream leased assets)</a:t>
            </a:r>
          </a:p>
          <a:p>
            <a:pPr marL="171450" indent="-171450">
              <a:buClr>
                <a:schemeClr val="accent2"/>
              </a:buClr>
              <a:buFont typeface="System Font Regular"/>
              <a:buChar char="▸"/>
            </a:pPr>
            <a:r>
              <a:rPr lang="en-GB" sz="900">
                <a:latin typeface="Verdana"/>
              </a:rPr>
              <a:t>Switch to a renewable energy tariff  (Electricity, Category 13: Downstream leased assets, Category 8: Upstream leased assets)</a:t>
            </a:r>
          </a:p>
        </p:txBody>
      </p:sp>
      <p:sp>
        <p:nvSpPr>
          <p:cNvPr id="7" name="CompletedActions">
            <a:extLst>
              <a:ext uri="{FF2B5EF4-FFF2-40B4-BE49-F238E27FC236}">
                <a16:creationId xmlns:a16="http://schemas.microsoft.com/office/drawing/2014/main" id="{FCEAA73C-AA92-B50F-12B8-E05E4FCD7960}"/>
              </a:ext>
            </a:extLst>
          </p:cNvPr>
          <p:cNvSpPr txBox="1"/>
          <p:nvPr/>
        </p:nvSpPr>
        <p:spPr>
          <a:xfrm>
            <a:off x="5039160" y="5722702"/>
            <a:ext cx="6761924" cy="774076"/>
          </a:xfrm>
          <a:prstGeom prst="rect">
            <a:avLst/>
          </a:prstGeom>
          <a:noFill/>
        </p:spPr>
        <p:txBody>
          <a:bodyPr wrap="square" rtlCol="0">
            <a:normAutofit/>
          </a:bodyPr>
          <a:lstStyle/>
          <a:p>
            <a:pPr marL="171450" indent="-171450">
              <a:buClr>
                <a:schemeClr val="accent4"/>
              </a:buClr>
              <a:buFont typeface="System Font Regular"/>
              <a:buChar char="▸"/>
            </a:pPr>
            <a:r>
              <a:rPr lang="en-GB" sz="900">
                <a:latin typeface="Verdana"/>
              </a:rPr>
              <a:t>Identify and engage climate champions within your organisation </a:t>
            </a:r>
          </a:p>
          <a:p>
            <a:pPr marL="171450" indent="-171450">
              <a:buClr>
                <a:schemeClr val="accent4"/>
              </a:buClr>
              <a:buFont typeface="System Font Regular"/>
              <a:buChar char="▸"/>
            </a:pPr>
            <a:r>
              <a:rPr lang="en-GB" sz="900">
                <a:latin typeface="Verdana"/>
              </a:rPr>
              <a:t>Issue the Employee Survey </a:t>
            </a:r>
          </a:p>
          <a:p>
            <a:pPr marL="171450" indent="-171450">
              <a:buClr>
                <a:schemeClr val="accent4"/>
              </a:buClr>
              <a:buFont typeface="System Font Regular"/>
              <a:buChar char="▸"/>
            </a:pPr>
            <a:r>
              <a:rPr lang="en-GB" sz="900">
                <a:latin typeface="Verdana"/>
              </a:rPr>
              <a:t>Complete the Data Collection spreadsheet </a:t>
            </a:r>
          </a:p>
        </p:txBody>
      </p:sp>
      <p:sp>
        <p:nvSpPr>
          <p:cNvPr id="8" name="OtherHeader">
            <a:extLst>
              <a:ext uri="{FF2B5EF4-FFF2-40B4-BE49-F238E27FC236}">
                <a16:creationId xmlns:a16="http://schemas.microsoft.com/office/drawing/2014/main" id="{3A53A40B-0476-6974-4476-093C92F715E5}"/>
              </a:ext>
            </a:extLst>
          </p:cNvPr>
          <p:cNvSpPr txBox="1"/>
          <p:nvPr/>
        </p:nvSpPr>
        <p:spPr>
          <a:xfrm>
            <a:off x="4955237" y="3158444"/>
            <a:ext cx="6567136" cy="240900"/>
          </a:xfrm>
          <a:prstGeom prst="rect">
            <a:avLst/>
          </a:prstGeom>
          <a:noFill/>
        </p:spPr>
        <p:txBody>
          <a:bodyPr wrap="square" rtlCol="0">
            <a:spAutoFit/>
          </a:bodyPr>
          <a:lstStyle/>
          <a:p>
            <a:pPr>
              <a:lnSpc>
                <a:spcPct val="120000"/>
              </a:lnSpc>
              <a:buClr>
                <a:schemeClr val="accent4"/>
              </a:buClr>
            </a:pPr>
            <a:r>
              <a:rPr lang="en-US" sz="900" b="1" dirty="0">
                <a:latin typeface="Verdana" panose="020B0604030504040204" pitchFamily="34" charset="0"/>
                <a:ea typeface="Verdana" panose="020B0604030504040204" pitchFamily="34" charset="0"/>
                <a:cs typeface="Verdana" panose="020B0604030504040204" pitchFamily="34" charset="0"/>
              </a:rPr>
              <a:t>Other initiatives that </a:t>
            </a:r>
            <a:r>
              <a:rPr lang="en-US" sz="900" b="1" dirty="0" err="1">
                <a:latin typeface="Verdana" panose="020B0604030504040204" pitchFamily="34" charset="0"/>
                <a:ea typeface="Verdana" panose="020B0604030504040204" pitchFamily="34" charset="0"/>
                <a:cs typeface="Verdana" panose="020B0604030504040204" pitchFamily="34" charset="0"/>
              </a:rPr>
              <a:t>Vaccination UK Limited</a:t>
            </a:r>
            <a:r>
              <a:rPr lang="en-US" sz="900" b="1" dirty="0">
                <a:latin typeface="Verdana" panose="020B0604030504040204" pitchFamily="34" charset="0"/>
                <a:ea typeface="Verdana" panose="020B0604030504040204" pitchFamily="34" charset="0"/>
                <a:cs typeface="Verdana" panose="020B0604030504040204" pitchFamily="34" charset="0"/>
              </a:rPr>
              <a:t> plans to do that are not specific to Scope 1, 2 or 3: </a:t>
            </a:r>
          </a:p>
        </p:txBody>
      </p:sp>
      <p:sp>
        <p:nvSpPr>
          <p:cNvPr id="9" name="Round Same-side Corner of Rectangle 20">
            <a:extLst>
              <a:ext uri="{FF2B5EF4-FFF2-40B4-BE49-F238E27FC236}">
                <a16:creationId xmlns:a16="http://schemas.microsoft.com/office/drawing/2014/main" id="{0A1BE402-5E35-45DC-4E93-83853FA4DEFD}"/>
              </a:ext>
            </a:extLst>
          </p:cNvPr>
          <p:cNvSpPr/>
          <p:nvPr/>
        </p:nvSpPr>
        <p:spPr>
          <a:xfrm rot="16200000">
            <a:off x="3889248" y="3866596"/>
            <a:ext cx="1538767" cy="133409"/>
          </a:xfrm>
          <a:prstGeom prst="round2SameRect">
            <a:avLst>
              <a:gd name="adj1" fmla="val 50000"/>
              <a:gd name="adj2" fmla="val 0"/>
            </a:avLst>
          </a:prstGeom>
          <a:solidFill>
            <a:srgbClr val="0D91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therActions">
            <a:extLst>
              <a:ext uri="{FF2B5EF4-FFF2-40B4-BE49-F238E27FC236}">
                <a16:creationId xmlns:a16="http://schemas.microsoft.com/office/drawing/2014/main" id="{B1BEF814-410B-A702-1A72-41F561B2F281}"/>
              </a:ext>
            </a:extLst>
          </p:cNvPr>
          <p:cNvSpPr txBox="1"/>
          <p:nvPr/>
        </p:nvSpPr>
        <p:spPr>
          <a:xfrm>
            <a:off x="4956170" y="3439582"/>
            <a:ext cx="6665263" cy="1222394"/>
          </a:xfrm>
          <a:prstGeom prst="rect">
            <a:avLst/>
          </a:prstGeom>
          <a:noFill/>
        </p:spPr>
        <p:txBody>
          <a:bodyPr wrap="square" rtlCol="0">
            <a:normAutofit/>
          </a:bodyPr>
          <a:lstStyle/>
          <a:p>
            <a:pPr marL="171450" indent="-171450">
              <a:buClr>
                <a:schemeClr val="accent6"/>
              </a:buClr>
              <a:buFont typeface="System Font Regular"/>
              <a:buChar char="▸"/>
            </a:pPr>
            <a:r>
              <a:rPr lang="en-GB" sz="900">
                <a:latin typeface="Verdana"/>
              </a:rPr>
              <a:t>Collate an evidence pack throughout data collection (Governance &amp; strategy)</a:t>
            </a:r>
          </a:p>
          <a:p>
            <a:pPr marL="171450" indent="-171450">
              <a:buClr>
                <a:schemeClr val="accent6"/>
              </a:buClr>
              <a:buFont typeface="System Font Regular"/>
              <a:buChar char="▸"/>
            </a:pPr>
            <a:r>
              <a:rPr lang="en-GB" sz="900">
                <a:latin typeface="Verdana"/>
              </a:rPr>
              <a:t>Understand carbon accounting &amp; net zero key terms and methodologies (Employee Engagement)</a:t>
            </a:r>
          </a:p>
          <a:p>
            <a:pPr marL="171450" indent="-171450">
              <a:buClr>
                <a:schemeClr val="accent6"/>
              </a:buClr>
              <a:buFont typeface="System Font Regular"/>
              <a:buChar char="▸"/>
            </a:pPr>
            <a:r>
              <a:rPr lang="en-GB" sz="900">
                <a:latin typeface="Verdana"/>
              </a:rPr>
              <a:t>Create an employee-led green team (Employee Engagement)</a:t>
            </a:r>
          </a:p>
          <a:p>
            <a:pPr marL="171450" indent="-171450">
              <a:buClr>
                <a:schemeClr val="accent6"/>
              </a:buClr>
              <a:buFont typeface="System Font Regular"/>
              <a:buChar char="▸"/>
            </a:pPr>
            <a:r>
              <a:rPr lang="en-GB" sz="900">
                <a:latin typeface="Verdana"/>
              </a:rPr>
              <a:t>Provide comprehensive training for your sustainability lead (Employee Engagement)</a:t>
            </a:r>
          </a:p>
          <a:p>
            <a:pPr marL="171450" indent="-171450">
              <a:buClr>
                <a:schemeClr val="accent6"/>
              </a:buClr>
              <a:buFont typeface="System Font Regular"/>
              <a:buChar char="▸"/>
            </a:pPr>
            <a:r>
              <a:rPr lang="en-GB" sz="900">
                <a:latin typeface="Verdana"/>
              </a:rPr>
              <a:t>Adopt levers to reduce business travel emissions (Governance &amp; strategy)</a:t>
            </a:r>
          </a:p>
        </p:txBody>
      </p:sp>
      <p:sp>
        <p:nvSpPr>
          <p:cNvPr id="11" name="Round Same-side Corner of Rectangle 20">
            <a:extLst>
              <a:ext uri="{FF2B5EF4-FFF2-40B4-BE49-F238E27FC236}">
                <a16:creationId xmlns:a16="http://schemas.microsoft.com/office/drawing/2014/main" id="{D995FDB4-934D-FF51-BA53-674DBC00A2E7}"/>
              </a:ext>
            </a:extLst>
          </p:cNvPr>
          <p:cNvSpPr/>
          <p:nvPr/>
        </p:nvSpPr>
        <p:spPr>
          <a:xfrm rot="16200000">
            <a:off x="3888315" y="5666763"/>
            <a:ext cx="1538767" cy="133409"/>
          </a:xfrm>
          <a:prstGeom prst="round2SameRect">
            <a:avLst>
              <a:gd name="adj1" fmla="val 50000"/>
              <a:gd name="adj2" fmla="val 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FB671525-D32B-BFDB-08BD-F6814269B227}"/>
              </a:ext>
            </a:extLst>
          </p:cNvPr>
          <p:cNvSpPr txBox="1"/>
          <p:nvPr/>
        </p:nvSpPr>
        <p:spPr>
          <a:xfrm>
            <a:off x="11658600" y="252119"/>
            <a:ext cx="298480" cy="369332"/>
          </a:xfrm>
          <a:prstGeom prst="rect">
            <a:avLst/>
          </a:prstGeom>
          <a:noFill/>
        </p:spPr>
        <p:txBody>
          <a:bodyPr wrap="none" rtlCol="0">
            <a:spAutoFit/>
          </a:bodyPr>
          <a:lstStyle/>
          <a:p>
            <a:r>
              <a:rPr lang="en-GB" dirty="0">
                <a:latin typeface="Baskerville" panose="02020502070401020303"/>
              </a:rPr>
              <a:t>7</a:t>
            </a:r>
          </a:p>
        </p:txBody>
      </p:sp>
    </p:spTree>
    <p:extLst>
      <p:ext uri="{BB962C8B-B14F-4D97-AF65-F5344CB8AC3E}">
        <p14:creationId xmlns:p14="http://schemas.microsoft.com/office/powerpoint/2010/main" val="7114439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E95C7-2300-9333-A504-F10874956A55}"/>
              </a:ext>
            </a:extLst>
          </p:cNvPr>
          <p:cNvSpPr>
            <a:spLocks noGrp="1"/>
          </p:cNvSpPr>
          <p:nvPr>
            <p:ph type="title"/>
          </p:nvPr>
        </p:nvSpPr>
        <p:spPr>
          <a:xfrm>
            <a:off x="394563" y="183492"/>
            <a:ext cx="5413301" cy="506586"/>
          </a:xfrm>
        </p:spPr>
        <p:txBody>
          <a:bodyPr/>
          <a:lstStyle/>
          <a:p>
            <a:r>
              <a:rPr lang="en-GB" dirty="0"/>
              <a:t>Declaration and Sign Off</a:t>
            </a:r>
          </a:p>
        </p:txBody>
      </p:sp>
      <p:sp>
        <p:nvSpPr>
          <p:cNvPr id="5" name="DeclarationText">
            <a:extLst>
              <a:ext uri="{FF2B5EF4-FFF2-40B4-BE49-F238E27FC236}">
                <a16:creationId xmlns:a16="http://schemas.microsoft.com/office/drawing/2014/main" id="{F426BD36-3060-B6FA-DD5D-C914AFFE2FA0}"/>
              </a:ext>
            </a:extLst>
          </p:cNvPr>
          <p:cNvSpPr txBox="1"/>
          <p:nvPr/>
        </p:nvSpPr>
        <p:spPr>
          <a:xfrm>
            <a:off x="591176" y="1406575"/>
            <a:ext cx="5968120" cy="2865785"/>
          </a:xfrm>
          <a:prstGeom prst="rect">
            <a:avLst/>
          </a:prstGeom>
          <a:noFill/>
        </p:spPr>
        <p:txBody>
          <a:bodyPr wrap="square" rtlCol="0">
            <a:spAutoFit/>
          </a:bodyPr>
          <a:lstStyle/>
          <a:p>
            <a:pPr>
              <a:lnSpc>
                <a:spcPct val="120000"/>
              </a:lnSpc>
              <a:spcAft>
                <a:spcPts val="1500"/>
              </a:spcAft>
            </a:pPr>
            <a:r>
              <a:rPr lang="en-GB" sz="1000" dirty="0">
                <a:effectLst/>
                <a:latin typeface="Verdana" panose="020B0604030504040204" pitchFamily="34" charset="0"/>
                <a:ea typeface="Verdana" panose="020B0604030504040204" pitchFamily="34" charset="0"/>
                <a:cs typeface="Verdana" panose="020B0604030504040204" pitchFamily="34" charset="0"/>
              </a:rPr>
              <a:t>This Carbon Reduction Plan has been completed in accordance with PPN 006 and associated guidance and reporting standard for Carbon Reduction Plans.</a:t>
            </a:r>
          </a:p>
          <a:p>
            <a:pPr>
              <a:lnSpc>
                <a:spcPct val="120000"/>
              </a:lnSpc>
              <a:spcAft>
                <a:spcPts val="1500"/>
              </a:spcAft>
            </a:pPr>
            <a:r>
              <a:rPr lang="en-GB" sz="1000" dirty="0">
                <a:effectLst/>
                <a:latin typeface="Verdana" panose="020B0604030504040204" pitchFamily="34" charset="0"/>
                <a:ea typeface="Verdana" panose="020B0604030504040204" pitchFamily="34" charset="0"/>
                <a:cs typeface="Verdana" panose="020B0604030504040204" pitchFamily="34" charset="0"/>
              </a:rPr>
              <a:t>Emissions have been reported and recorded in accordance with the published reporting standard for Carbon Reduction Plans and the GHG Reporting Protocol corporate standard</a:t>
            </a:r>
            <a:r>
              <a:rPr lang="en-GB" sz="1000" baseline="30000" dirty="0">
                <a:latin typeface="Verdana" panose="020B0604030504040204" pitchFamily="34" charset="0"/>
                <a:ea typeface="Verdana" panose="020B0604030504040204" pitchFamily="34" charset="0"/>
                <a:cs typeface="Verdana" panose="020B0604030504040204" pitchFamily="34" charset="0"/>
              </a:rPr>
              <a:t>1</a:t>
            </a:r>
            <a:r>
              <a:rPr lang="en-GB" sz="1000" dirty="0">
                <a:effectLst/>
                <a:latin typeface="Verdana" panose="020B0604030504040204" pitchFamily="34" charset="0"/>
                <a:ea typeface="Verdana" panose="020B0604030504040204" pitchFamily="34" charset="0"/>
                <a:cs typeface="Verdana" panose="020B0604030504040204" pitchFamily="34" charset="0"/>
              </a:rPr>
              <a:t> and uses the appropriate Government emission conversion factors for greenhouse gas company reporting.</a:t>
            </a:r>
            <a:r>
              <a:rPr lang="en-GB" sz="1000" baseline="30000" dirty="0">
                <a:effectLst/>
                <a:latin typeface="Verdana" panose="020B0604030504040204" pitchFamily="34" charset="0"/>
                <a:ea typeface="Verdana" panose="020B0604030504040204" pitchFamily="34" charset="0"/>
                <a:cs typeface="Verdana" panose="020B0604030504040204" pitchFamily="34" charset="0"/>
              </a:rPr>
              <a:t>2</a:t>
            </a:r>
          </a:p>
          <a:p>
            <a:pPr>
              <a:lnSpc>
                <a:spcPct val="120000"/>
              </a:lnSpc>
              <a:spcAft>
                <a:spcPts val="1500"/>
              </a:spcAft>
            </a:pPr>
            <a:r>
              <a:rPr lang="en-GB" sz="1000" dirty="0">
                <a:effectLst/>
                <a:latin typeface="Verdana" panose="020B0604030504040204" pitchFamily="34" charset="0"/>
                <a:ea typeface="Verdana" panose="020B0604030504040204" pitchFamily="34" charset="0"/>
                <a:cs typeface="Verdana" panose="020B0604030504040204" pitchFamily="34" charset="0"/>
              </a:rPr>
              <a:t>Scope 1 and Scope 2 emissions have been reported in accordance with SECR requirements, and the required subset of Scope 3 emissions have been reported in accordance with the published reporting standard for Carbon Reduction Plans and the Corporate Value Chain (Scope 3) Standard.</a:t>
            </a:r>
            <a:r>
              <a:rPr lang="en-GB" sz="1000" baseline="30000" dirty="0">
                <a:effectLst/>
                <a:latin typeface="Verdana" panose="020B0604030504040204" pitchFamily="34" charset="0"/>
                <a:ea typeface="Verdana" panose="020B0604030504040204" pitchFamily="34" charset="0"/>
                <a:cs typeface="Verdana" panose="020B0604030504040204" pitchFamily="34" charset="0"/>
              </a:rPr>
              <a:t>3</a:t>
            </a:r>
          </a:p>
          <a:p>
            <a:pPr>
              <a:lnSpc>
                <a:spcPct val="120000"/>
              </a:lnSpc>
              <a:spcAft>
                <a:spcPts val="1500"/>
              </a:spcAft>
            </a:pPr>
            <a:r>
              <a:rPr lang="en-GB" sz="1000" dirty="0">
                <a:effectLst/>
                <a:latin typeface="Verdana" panose="020B0604030504040204" pitchFamily="34" charset="0"/>
                <a:ea typeface="Verdana" panose="020B0604030504040204" pitchFamily="34" charset="0"/>
                <a:cs typeface="Verdana" panose="020B0604030504040204" pitchFamily="34" charset="0"/>
              </a:rPr>
              <a:t>This Carbon Reduction Plan has been reviewed and signed off by the board of directors (or equivalent management body).</a:t>
            </a:r>
          </a:p>
        </p:txBody>
      </p:sp>
      <p:sp>
        <p:nvSpPr>
          <p:cNvPr id="6" name="TextBox 5">
            <a:extLst>
              <a:ext uri="{FF2B5EF4-FFF2-40B4-BE49-F238E27FC236}">
                <a16:creationId xmlns:a16="http://schemas.microsoft.com/office/drawing/2014/main" id="{750FBA91-139E-F165-F08B-06604208159F}"/>
              </a:ext>
            </a:extLst>
          </p:cNvPr>
          <p:cNvSpPr txBox="1"/>
          <p:nvPr/>
        </p:nvSpPr>
        <p:spPr>
          <a:xfrm>
            <a:off x="591176" y="5086106"/>
            <a:ext cx="6394840" cy="667555"/>
          </a:xfrm>
          <a:prstGeom prst="rect">
            <a:avLst/>
          </a:prstGeom>
          <a:noFill/>
        </p:spPr>
        <p:txBody>
          <a:bodyPr wrap="square" rtlCol="0">
            <a:spAutoFit/>
          </a:bodyPr>
          <a:lstStyle/>
          <a:p>
            <a:pPr>
              <a:lnSpc>
                <a:spcPct val="120000"/>
              </a:lnSpc>
            </a:pPr>
            <a:r>
              <a:rPr lang="en-GB" sz="800">
                <a:effectLst/>
                <a:latin typeface="Verdana" panose="020B0604030504040204" pitchFamily="34" charset="0"/>
                <a:ea typeface="Verdana" panose="020B0604030504040204" pitchFamily="34" charset="0"/>
                <a:cs typeface="Verdana" panose="020B0604030504040204" pitchFamily="34" charset="0"/>
              </a:rPr>
              <a:t>1  </a:t>
            </a:r>
            <a:r>
              <a:rPr lang="en-GB" sz="800">
                <a:effectLst/>
                <a:latin typeface="Verdana" panose="020B0604030504040204" pitchFamily="34" charset="0"/>
                <a:ea typeface="Verdana" panose="020B0604030504040204" pitchFamily="34" charset="0"/>
                <a:cs typeface="Verdana" panose="020B0604030504040204" pitchFamily="34" charset="0"/>
                <a:hlinkClick r:id="rId2">
                  <a:extLst>
                    <a:ext uri="{A12FA001-AC4F-418D-AE19-62706E023703}">
                      <ahyp:hlinkClr xmlns:ahyp="http://schemas.microsoft.com/office/drawing/2018/hyperlinkcolor" val="tx"/>
                    </a:ext>
                  </a:extLst>
                </a:hlinkClick>
              </a:rPr>
              <a:t>https://ghgprotocol.org/corporate-standard</a:t>
            </a:r>
            <a:endParaRPr lang="en-GB" sz="800">
              <a:effectLst/>
              <a:latin typeface="Verdana" panose="020B0604030504040204" pitchFamily="34" charset="0"/>
              <a:ea typeface="Verdana" panose="020B0604030504040204" pitchFamily="34" charset="0"/>
              <a:cs typeface="Verdana" panose="020B0604030504040204" pitchFamily="34" charset="0"/>
            </a:endParaRPr>
          </a:p>
          <a:p>
            <a:pPr>
              <a:lnSpc>
                <a:spcPct val="120000"/>
              </a:lnSpc>
            </a:pPr>
            <a:r>
              <a:rPr lang="en-GB" sz="800">
                <a:effectLst/>
                <a:latin typeface="Verdana" panose="020B0604030504040204" pitchFamily="34" charset="0"/>
                <a:ea typeface="Verdana" panose="020B0604030504040204" pitchFamily="34" charset="0"/>
                <a:cs typeface="Verdana" panose="020B0604030504040204" pitchFamily="34" charset="0"/>
              </a:rPr>
              <a:t>2  </a:t>
            </a:r>
            <a:r>
              <a:rPr lang="en-GB" sz="800">
                <a:effectLst/>
                <a:latin typeface="Verdana" panose="020B0604030504040204" pitchFamily="34" charset="0"/>
                <a:ea typeface="Verdana" panose="020B0604030504040204" pitchFamily="34" charset="0"/>
                <a:cs typeface="Verdana" panose="020B0604030504040204" pitchFamily="34" charset="0"/>
                <a:hlinkClick r:id="rId3">
                  <a:extLst>
                    <a:ext uri="{A12FA001-AC4F-418D-AE19-62706E023703}">
                      <ahyp:hlinkClr xmlns:ahyp="http://schemas.microsoft.com/office/drawing/2018/hyperlinkcolor" val="tx"/>
                    </a:ext>
                  </a:extLst>
                </a:hlinkClick>
              </a:rPr>
              <a:t>https://www.gov.uk/government/collections/government-conversion-factors-for-company-reporting</a:t>
            </a:r>
            <a:endParaRPr lang="en-GB" sz="800">
              <a:effectLst/>
              <a:latin typeface="Verdana" panose="020B0604030504040204" pitchFamily="34" charset="0"/>
              <a:ea typeface="Verdana" panose="020B0604030504040204" pitchFamily="34" charset="0"/>
              <a:cs typeface="Verdana" panose="020B0604030504040204" pitchFamily="34" charset="0"/>
            </a:endParaRPr>
          </a:p>
          <a:p>
            <a:pPr>
              <a:lnSpc>
                <a:spcPct val="120000"/>
              </a:lnSpc>
            </a:pPr>
            <a:r>
              <a:rPr lang="en-GB" sz="800">
                <a:effectLst/>
                <a:latin typeface="Verdana" panose="020B0604030504040204" pitchFamily="34" charset="0"/>
                <a:ea typeface="Verdana" panose="020B0604030504040204" pitchFamily="34" charset="0"/>
                <a:cs typeface="Verdana" panose="020B0604030504040204" pitchFamily="34" charset="0"/>
              </a:rPr>
              <a:t>3  </a:t>
            </a:r>
            <a:r>
              <a:rPr lang="en-GB" sz="800">
                <a:effectLst/>
                <a:latin typeface="Verdana" panose="020B0604030504040204" pitchFamily="34" charset="0"/>
                <a:ea typeface="Verdana" panose="020B0604030504040204" pitchFamily="34" charset="0"/>
                <a:cs typeface="Verdana" panose="020B0604030504040204" pitchFamily="34" charset="0"/>
                <a:hlinkClick r:id="rId4">
                  <a:extLst>
                    <a:ext uri="{A12FA001-AC4F-418D-AE19-62706E023703}">
                      <ahyp:hlinkClr xmlns:ahyp="http://schemas.microsoft.com/office/drawing/2018/hyperlinkcolor" val="tx"/>
                    </a:ext>
                  </a:extLst>
                </a:hlinkClick>
              </a:rPr>
              <a:t>https://ghgprotocol.org/standards/scope-3-standard</a:t>
            </a:r>
            <a:endParaRPr lang="en-GB" sz="800">
              <a:effectLst/>
              <a:latin typeface="Verdana" panose="020B0604030504040204" pitchFamily="34" charset="0"/>
              <a:ea typeface="Verdana" panose="020B0604030504040204" pitchFamily="34" charset="0"/>
              <a:cs typeface="Verdana" panose="020B0604030504040204" pitchFamily="34" charset="0"/>
            </a:endParaRPr>
          </a:p>
          <a:p>
            <a:pPr>
              <a:lnSpc>
                <a:spcPct val="120000"/>
              </a:lnSpc>
            </a:pPr>
            <a:endParaRPr lang="en-GB" sz="800">
              <a:latin typeface="Verdana" panose="020B0604030504040204" pitchFamily="34" charset="0"/>
              <a:ea typeface="Verdana" panose="020B0604030504040204" pitchFamily="34" charset="0"/>
              <a:cs typeface="Verdana" panose="020B0604030504040204" pitchFamily="34" charset="0"/>
            </a:endParaRPr>
          </a:p>
        </p:txBody>
      </p:sp>
      <p:sp>
        <p:nvSpPr>
          <p:cNvPr id="7" name="Rectangle 6">
            <a:extLst>
              <a:ext uri="{FF2B5EF4-FFF2-40B4-BE49-F238E27FC236}">
                <a16:creationId xmlns:a16="http://schemas.microsoft.com/office/drawing/2014/main" id="{39FD4EBC-18FF-58FF-2D37-689FEBB12903}"/>
              </a:ext>
            </a:extLst>
          </p:cNvPr>
          <p:cNvSpPr/>
          <p:nvPr/>
        </p:nvSpPr>
        <p:spPr>
          <a:xfrm>
            <a:off x="7024801" y="1392764"/>
            <a:ext cx="4616349" cy="2865785"/>
          </a:xfrm>
          <a:prstGeom prst="rect">
            <a:avLst/>
          </a:prstGeom>
          <a:solidFill>
            <a:schemeClr val="bg2">
              <a:alpha val="5013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ClientName">
            <a:extLst>
              <a:ext uri="{FF2B5EF4-FFF2-40B4-BE49-F238E27FC236}">
                <a16:creationId xmlns:a16="http://schemas.microsoft.com/office/drawing/2014/main" id="{F82DAF41-0119-BCD5-3D4B-70C64C1D2CC3}"/>
              </a:ext>
            </a:extLst>
          </p:cNvPr>
          <p:cNvSpPr txBox="1"/>
          <p:nvPr/>
        </p:nvSpPr>
        <p:spPr>
          <a:xfrm>
            <a:off x="7216694" y="1406575"/>
            <a:ext cx="2852472" cy="438966"/>
          </a:xfrm>
          <a:prstGeom prst="rect">
            <a:avLst/>
          </a:prstGeom>
          <a:noFill/>
        </p:spPr>
        <p:txBody>
          <a:bodyPr wrap="square" rtlCol="0">
            <a:spAutoFit/>
          </a:bodyPr>
          <a:lstStyle/>
          <a:p>
            <a:pPr>
              <a:lnSpc>
                <a:spcPct val="250000"/>
              </a:lnSpc>
            </a:pPr>
            <a:r>
              <a:rPr lang="en-GB" sz="1100" b="1" dirty="0">
                <a:solidFill>
                  <a:srgbClr val="2C2C2D"/>
                </a:solidFill>
                <a:latin typeface="Verdana" panose="020B0604030504040204" pitchFamily="34" charset="0"/>
                <a:ea typeface="Verdana" panose="020B0604030504040204" pitchFamily="34" charset="0"/>
                <a:cs typeface="Open Sans SemiBold" pitchFamily="2" charset="0"/>
              </a:rPr>
              <a:t>Vaccination UK Limited</a:t>
            </a:r>
            <a:endParaRPr lang="en-GB" sz="1100" b="1" dirty="0">
              <a:solidFill>
                <a:srgbClr val="2C2C2D"/>
              </a:solidFill>
              <a:effectLst/>
              <a:latin typeface="Verdana" panose="020B0604030504040204" pitchFamily="34" charset="0"/>
              <a:ea typeface="Verdana" panose="020B0604030504040204" pitchFamily="34" charset="0"/>
              <a:cs typeface="Open Sans SemiBold" pitchFamily="2" charset="0"/>
            </a:endParaRPr>
          </a:p>
        </p:txBody>
      </p:sp>
      <p:grpSp>
        <p:nvGrpSpPr>
          <p:cNvPr id="10" name="Group 9">
            <a:extLst>
              <a:ext uri="{FF2B5EF4-FFF2-40B4-BE49-F238E27FC236}">
                <a16:creationId xmlns:a16="http://schemas.microsoft.com/office/drawing/2014/main" id="{A89B86D2-E7DA-0F8F-EA24-599AC51EC0EB}"/>
              </a:ext>
            </a:extLst>
          </p:cNvPr>
          <p:cNvGrpSpPr/>
          <p:nvPr/>
        </p:nvGrpSpPr>
        <p:grpSpPr>
          <a:xfrm>
            <a:off x="8181733" y="3205441"/>
            <a:ext cx="3181211" cy="740858"/>
            <a:chOff x="6645324" y="2783069"/>
            <a:chExt cx="4510894" cy="893064"/>
          </a:xfrm>
        </p:grpSpPr>
        <p:cxnSp>
          <p:nvCxnSpPr>
            <p:cNvPr id="11" name="Straight Connector 10">
              <a:extLst>
                <a:ext uri="{FF2B5EF4-FFF2-40B4-BE49-F238E27FC236}">
                  <a16:creationId xmlns:a16="http://schemas.microsoft.com/office/drawing/2014/main" id="{83C3D435-3AE9-F2C5-D69D-468012EDBEA8}"/>
                </a:ext>
              </a:extLst>
            </p:cNvPr>
            <p:cNvCxnSpPr>
              <a:cxnSpLocks/>
            </p:cNvCxnSpPr>
            <p:nvPr/>
          </p:nvCxnSpPr>
          <p:spPr>
            <a:xfrm>
              <a:off x="6645324" y="2783069"/>
              <a:ext cx="4510894" cy="0"/>
            </a:xfrm>
            <a:prstGeom prst="line">
              <a:avLst/>
            </a:prstGeom>
            <a:ln w="12700">
              <a:solidFill>
                <a:schemeClr val="bg2">
                  <a:lumMod val="9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9F9AFE69-EBEA-D392-EDD1-A48D3B531B77}"/>
                </a:ext>
              </a:extLst>
            </p:cNvPr>
            <p:cNvCxnSpPr>
              <a:cxnSpLocks/>
            </p:cNvCxnSpPr>
            <p:nvPr/>
          </p:nvCxnSpPr>
          <p:spPr>
            <a:xfrm>
              <a:off x="6645324" y="3229601"/>
              <a:ext cx="4510894" cy="0"/>
            </a:xfrm>
            <a:prstGeom prst="line">
              <a:avLst/>
            </a:prstGeom>
            <a:ln w="12700">
              <a:solidFill>
                <a:schemeClr val="bg2">
                  <a:lumMod val="9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2707C00D-F4CA-6EF4-D1B4-9BECD3349885}"/>
                </a:ext>
              </a:extLst>
            </p:cNvPr>
            <p:cNvCxnSpPr>
              <a:cxnSpLocks/>
            </p:cNvCxnSpPr>
            <p:nvPr/>
          </p:nvCxnSpPr>
          <p:spPr>
            <a:xfrm>
              <a:off x="6645324" y="3676133"/>
              <a:ext cx="4510894" cy="0"/>
            </a:xfrm>
            <a:prstGeom prst="line">
              <a:avLst/>
            </a:prstGeom>
            <a:ln w="12700">
              <a:solidFill>
                <a:schemeClr val="bg2">
                  <a:lumMod val="90000"/>
                </a:schemeClr>
              </a:solidFill>
              <a:prstDash val="sysDash"/>
            </a:ln>
          </p:spPr>
          <p:style>
            <a:lnRef idx="2">
              <a:schemeClr val="accent1"/>
            </a:lnRef>
            <a:fillRef idx="0">
              <a:schemeClr val="accent1"/>
            </a:fillRef>
            <a:effectRef idx="1">
              <a:schemeClr val="accent1"/>
            </a:effectRef>
            <a:fontRef idx="minor">
              <a:schemeClr val="tx1"/>
            </a:fontRef>
          </p:style>
        </p:cxnSp>
      </p:grpSp>
      <p:sp>
        <p:nvSpPr>
          <p:cNvPr id="14" name="ContactPosition">
            <a:extLst>
              <a:ext uri="{FF2B5EF4-FFF2-40B4-BE49-F238E27FC236}">
                <a16:creationId xmlns:a16="http://schemas.microsoft.com/office/drawing/2014/main" id="{429A9607-8DA7-35EF-CD0A-5612B28B6BA0}"/>
              </a:ext>
            </a:extLst>
          </p:cNvPr>
          <p:cNvSpPr txBox="1"/>
          <p:nvPr/>
        </p:nvSpPr>
        <p:spPr>
          <a:xfrm>
            <a:off x="8263003" y="3260576"/>
            <a:ext cx="2497403" cy="246221"/>
          </a:xfrm>
          <a:prstGeom prst="rect">
            <a:avLst/>
          </a:prstGeom>
          <a:noFill/>
        </p:spPr>
        <p:txBody>
          <a:bodyPr wrap="square" rtlCol="0">
            <a:spAutoFit/>
          </a:bodyPr>
          <a:lstStyle/>
          <a:p>
            <a:r>
              <a:rPr lang="en-GB" sz="1000">
                <a:solidFill>
                  <a:srgbClr val="2C2C2D"/>
                </a:solidFill>
                <a:effectLst/>
                <a:latin typeface="Verdana" panose="020B0604030504040204" pitchFamily="34" charset="0"/>
                <a:ea typeface="Verdana" panose="020B0604030504040204" pitchFamily="34" charset="0"/>
                <a:cs typeface="Verdana" panose="020B0604030504040204" pitchFamily="34" charset="0"/>
              </a:rPr>
              <a:t>Director</a:t>
            </a:r>
          </a:p>
        </p:txBody>
      </p:sp>
      <p:sp>
        <p:nvSpPr>
          <p:cNvPr id="15" name="SignedDate">
            <a:extLst>
              <a:ext uri="{FF2B5EF4-FFF2-40B4-BE49-F238E27FC236}">
                <a16:creationId xmlns:a16="http://schemas.microsoft.com/office/drawing/2014/main" id="{6248C8D0-2790-0FAA-24CE-2E41A4204274}"/>
              </a:ext>
            </a:extLst>
          </p:cNvPr>
          <p:cNvSpPr txBox="1"/>
          <p:nvPr/>
        </p:nvSpPr>
        <p:spPr>
          <a:xfrm>
            <a:off x="8263003" y="3635921"/>
            <a:ext cx="2497403" cy="246221"/>
          </a:xfrm>
          <a:prstGeom prst="rect">
            <a:avLst/>
          </a:prstGeom>
          <a:noFill/>
        </p:spPr>
        <p:txBody>
          <a:bodyPr wrap="square" rtlCol="0">
            <a:spAutoFit/>
          </a:bodyPr>
          <a:lstStyle/>
          <a:p>
            <a:r>
              <a:rPr lang="en-GB" sz="1000" dirty="0">
                <a:solidFill>
                  <a:srgbClr val="2C2C2D"/>
                </a:solidFill>
                <a:effectLst/>
                <a:latin typeface="Verdana" panose="020B0604030504040204" pitchFamily="34" charset="0"/>
                <a:ea typeface="Verdana" panose="020B0604030504040204" pitchFamily="34" charset="0"/>
                <a:cs typeface="Verdana" panose="020B0604030504040204" pitchFamily="34" charset="0"/>
              </a:rPr>
              <a:t>03/09/2026</a:t>
            </a:r>
          </a:p>
        </p:txBody>
      </p:sp>
      <p:sp>
        <p:nvSpPr>
          <p:cNvPr id="16" name="TextBox 15">
            <a:extLst>
              <a:ext uri="{FF2B5EF4-FFF2-40B4-BE49-F238E27FC236}">
                <a16:creationId xmlns:a16="http://schemas.microsoft.com/office/drawing/2014/main" id="{8A3014D4-46D4-F8A5-E36E-D42AC86B8050}"/>
              </a:ext>
            </a:extLst>
          </p:cNvPr>
          <p:cNvSpPr txBox="1"/>
          <p:nvPr/>
        </p:nvSpPr>
        <p:spPr>
          <a:xfrm>
            <a:off x="7216694" y="3245187"/>
            <a:ext cx="965039" cy="276999"/>
          </a:xfrm>
          <a:prstGeom prst="rect">
            <a:avLst/>
          </a:prstGeom>
          <a:noFill/>
        </p:spPr>
        <p:txBody>
          <a:bodyPr wrap="square" rtlCol="0">
            <a:spAutoFit/>
          </a:bodyPr>
          <a:lstStyle/>
          <a:p>
            <a:r>
              <a:rPr lang="en-GB" sz="1200">
                <a:solidFill>
                  <a:srgbClr val="2C2C2D"/>
                </a:solidFill>
                <a:effectLst/>
                <a:latin typeface="Baskerville" panose="02020502070401020303" pitchFamily="18" charset="0"/>
                <a:ea typeface="Baskerville" panose="02020502070401020303" pitchFamily="18" charset="0"/>
                <a:cs typeface="Open Sans Light" pitchFamily="2" charset="0"/>
              </a:rPr>
              <a:t>Position:</a:t>
            </a:r>
          </a:p>
        </p:txBody>
      </p:sp>
      <p:sp>
        <p:nvSpPr>
          <p:cNvPr id="17" name="TextBox 16">
            <a:extLst>
              <a:ext uri="{FF2B5EF4-FFF2-40B4-BE49-F238E27FC236}">
                <a16:creationId xmlns:a16="http://schemas.microsoft.com/office/drawing/2014/main" id="{14BC5D72-038C-5448-88A1-7C58994CAAB3}"/>
              </a:ext>
            </a:extLst>
          </p:cNvPr>
          <p:cNvSpPr txBox="1"/>
          <p:nvPr/>
        </p:nvSpPr>
        <p:spPr>
          <a:xfrm>
            <a:off x="7216694" y="2869842"/>
            <a:ext cx="965039" cy="276999"/>
          </a:xfrm>
          <a:prstGeom prst="rect">
            <a:avLst/>
          </a:prstGeom>
          <a:noFill/>
        </p:spPr>
        <p:txBody>
          <a:bodyPr wrap="square" rtlCol="0">
            <a:spAutoFit/>
          </a:bodyPr>
          <a:lstStyle/>
          <a:p>
            <a:r>
              <a:rPr lang="en-GB" sz="1200">
                <a:solidFill>
                  <a:srgbClr val="2C2C2D"/>
                </a:solidFill>
                <a:effectLst/>
                <a:latin typeface="Baskerville" panose="02020502070401020303" pitchFamily="18" charset="0"/>
                <a:ea typeface="Baskerville" panose="02020502070401020303" pitchFamily="18" charset="0"/>
                <a:cs typeface="Open Sans Light" pitchFamily="2" charset="0"/>
              </a:rPr>
              <a:t>Signed by:</a:t>
            </a:r>
          </a:p>
        </p:txBody>
      </p:sp>
      <p:sp>
        <p:nvSpPr>
          <p:cNvPr id="18" name="TextBox 17">
            <a:extLst>
              <a:ext uri="{FF2B5EF4-FFF2-40B4-BE49-F238E27FC236}">
                <a16:creationId xmlns:a16="http://schemas.microsoft.com/office/drawing/2014/main" id="{BF0E0F43-31D2-73E4-DB32-8B0D09A66DE8}"/>
              </a:ext>
            </a:extLst>
          </p:cNvPr>
          <p:cNvSpPr txBox="1"/>
          <p:nvPr/>
        </p:nvSpPr>
        <p:spPr>
          <a:xfrm>
            <a:off x="7216694" y="3620532"/>
            <a:ext cx="965039" cy="276999"/>
          </a:xfrm>
          <a:prstGeom prst="rect">
            <a:avLst/>
          </a:prstGeom>
          <a:noFill/>
        </p:spPr>
        <p:txBody>
          <a:bodyPr wrap="square" rtlCol="0">
            <a:spAutoFit/>
          </a:bodyPr>
          <a:lstStyle/>
          <a:p>
            <a:r>
              <a:rPr lang="en-GB" sz="1200">
                <a:solidFill>
                  <a:srgbClr val="2C2C2D"/>
                </a:solidFill>
                <a:effectLst/>
                <a:latin typeface="Baskerville" panose="02020502070401020303" pitchFamily="18" charset="0"/>
                <a:ea typeface="Baskerville" panose="02020502070401020303" pitchFamily="18" charset="0"/>
                <a:cs typeface="Open Sans Light" pitchFamily="2" charset="0"/>
              </a:rPr>
              <a:t>Date:</a:t>
            </a:r>
          </a:p>
        </p:txBody>
      </p:sp>
      <p:sp>
        <p:nvSpPr>
          <p:cNvPr id="3" name="TextBox 2">
            <a:extLst>
              <a:ext uri="{FF2B5EF4-FFF2-40B4-BE49-F238E27FC236}">
                <a16:creationId xmlns:a16="http://schemas.microsoft.com/office/drawing/2014/main" id="{47B1E8CB-C2F7-BFE7-41F0-72E348BFC5CB}"/>
              </a:ext>
            </a:extLst>
          </p:cNvPr>
          <p:cNvSpPr txBox="1"/>
          <p:nvPr/>
        </p:nvSpPr>
        <p:spPr>
          <a:xfrm>
            <a:off x="7216694" y="1880732"/>
            <a:ext cx="965039" cy="276999"/>
          </a:xfrm>
          <a:prstGeom prst="rect">
            <a:avLst/>
          </a:prstGeom>
          <a:noFill/>
        </p:spPr>
        <p:txBody>
          <a:bodyPr wrap="square" rtlCol="0">
            <a:spAutoFit/>
          </a:bodyPr>
          <a:lstStyle/>
          <a:p>
            <a:r>
              <a:rPr lang="en-GB" sz="1200">
                <a:solidFill>
                  <a:srgbClr val="2C2C2D"/>
                </a:solidFill>
                <a:effectLst/>
                <a:latin typeface="Baskerville" panose="02020502070401020303" pitchFamily="18" charset="0"/>
                <a:ea typeface="Baskerville" panose="02020502070401020303" pitchFamily="18" charset="0"/>
                <a:cs typeface="Open Sans Light" pitchFamily="2" charset="0"/>
              </a:rPr>
              <a:t>Signature:</a:t>
            </a:r>
          </a:p>
        </p:txBody>
      </p:sp>
      <p:sp>
        <p:nvSpPr>
          <p:cNvPr id="20" name="TextBox 19">
            <a:extLst>
              <a:ext uri="{FF2B5EF4-FFF2-40B4-BE49-F238E27FC236}">
                <a16:creationId xmlns:a16="http://schemas.microsoft.com/office/drawing/2014/main" id="{E12E7CF4-63FD-4BB8-7F66-69AEFC2AAC3C}"/>
              </a:ext>
            </a:extLst>
          </p:cNvPr>
          <p:cNvSpPr txBox="1"/>
          <p:nvPr/>
        </p:nvSpPr>
        <p:spPr>
          <a:xfrm>
            <a:off x="11658600" y="252119"/>
            <a:ext cx="298480" cy="369332"/>
          </a:xfrm>
          <a:prstGeom prst="rect">
            <a:avLst/>
          </a:prstGeom>
          <a:noFill/>
        </p:spPr>
        <p:txBody>
          <a:bodyPr wrap="none" rtlCol="0">
            <a:spAutoFit/>
          </a:bodyPr>
          <a:lstStyle/>
          <a:p>
            <a:r>
              <a:rPr lang="en-GB" dirty="0">
                <a:latin typeface="Baskerville" panose="02020502070401020303"/>
              </a:rPr>
              <a:t>8</a:t>
            </a:r>
          </a:p>
        </p:txBody>
      </p:sp>
    </p:spTree>
    <p:extLst>
      <p:ext uri="{BB962C8B-B14F-4D97-AF65-F5344CB8AC3E}">
        <p14:creationId xmlns:p14="http://schemas.microsoft.com/office/powerpoint/2010/main" val="18664734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DD642-84C1-C723-F230-AD9153381609}"/>
            </a:ext>
          </a:extLst>
        </p:cNvPr>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B461D47F-80E0-7CC0-14A6-65886FE66BF2}"/>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l="-200"/>
          <a:stretch/>
        </p:blipFill>
        <p:spPr>
          <a:xfrm flipH="1">
            <a:off x="0" y="0"/>
            <a:ext cx="12192000" cy="6858000"/>
          </a:xfrm>
        </p:spPr>
      </p:pic>
      <p:sp>
        <p:nvSpPr>
          <p:cNvPr id="2" name="Rectangle 1">
            <a:extLst>
              <a:ext uri="{FF2B5EF4-FFF2-40B4-BE49-F238E27FC236}">
                <a16:creationId xmlns:a16="http://schemas.microsoft.com/office/drawing/2014/main" id="{6EBC8536-02A5-171C-4306-19A4257DF183}"/>
              </a:ext>
            </a:extLst>
          </p:cNvPr>
          <p:cNvSpPr/>
          <p:nvPr/>
        </p:nvSpPr>
        <p:spPr>
          <a:xfrm>
            <a:off x="0" y="0"/>
            <a:ext cx="12192000" cy="6858000"/>
          </a:xfrm>
          <a:prstGeom prst="rect">
            <a:avLst/>
          </a:prstGeom>
          <a:solidFill>
            <a:schemeClr val="tx2">
              <a:alpha val="250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Freeform 26">
            <a:extLst>
              <a:ext uri="{FF2B5EF4-FFF2-40B4-BE49-F238E27FC236}">
                <a16:creationId xmlns:a16="http://schemas.microsoft.com/office/drawing/2014/main" id="{F37CC90A-7439-AD2D-CCCD-1B2C294FDD3C}"/>
              </a:ext>
            </a:extLst>
          </p:cNvPr>
          <p:cNvSpPr/>
          <p:nvPr/>
        </p:nvSpPr>
        <p:spPr>
          <a:xfrm>
            <a:off x="-24384" y="-36576"/>
            <a:ext cx="8193024" cy="6973824"/>
          </a:xfrm>
          <a:custGeom>
            <a:avLst/>
            <a:gdLst>
              <a:gd name="connsiteX0" fmla="*/ 0 w 7327392"/>
              <a:gd name="connsiteY0" fmla="*/ 0 h 6961632"/>
              <a:gd name="connsiteX1" fmla="*/ 0 w 7327392"/>
              <a:gd name="connsiteY1" fmla="*/ 6961632 h 6961632"/>
              <a:gd name="connsiteX2" fmla="*/ 7327392 w 7327392"/>
              <a:gd name="connsiteY2" fmla="*/ 6961632 h 6961632"/>
              <a:gd name="connsiteX3" fmla="*/ 7327392 w 7327392"/>
              <a:gd name="connsiteY3" fmla="*/ 6547104 h 6961632"/>
              <a:gd name="connsiteX4" fmla="*/ 4120896 w 7327392"/>
              <a:gd name="connsiteY4" fmla="*/ 0 h 6961632"/>
              <a:gd name="connsiteX5" fmla="*/ 0 w 7327392"/>
              <a:gd name="connsiteY5" fmla="*/ 0 h 6961632"/>
              <a:gd name="connsiteX0" fmla="*/ 0 w 7327392"/>
              <a:gd name="connsiteY0" fmla="*/ 0 h 6961632"/>
              <a:gd name="connsiteX1" fmla="*/ 0 w 7327392"/>
              <a:gd name="connsiteY1" fmla="*/ 6961632 h 6961632"/>
              <a:gd name="connsiteX2" fmla="*/ 7327392 w 7327392"/>
              <a:gd name="connsiteY2" fmla="*/ 6961632 h 6961632"/>
              <a:gd name="connsiteX3" fmla="*/ 4120896 w 7327392"/>
              <a:gd name="connsiteY3" fmla="*/ 0 h 6961632"/>
              <a:gd name="connsiteX4" fmla="*/ 0 w 7327392"/>
              <a:gd name="connsiteY4" fmla="*/ 0 h 6961632"/>
              <a:gd name="connsiteX0" fmla="*/ 0 w 7632192"/>
              <a:gd name="connsiteY0" fmla="*/ 0 h 6973824"/>
              <a:gd name="connsiteX1" fmla="*/ 0 w 7632192"/>
              <a:gd name="connsiteY1" fmla="*/ 6961632 h 6973824"/>
              <a:gd name="connsiteX2" fmla="*/ 7632192 w 7632192"/>
              <a:gd name="connsiteY2" fmla="*/ 6973824 h 6973824"/>
              <a:gd name="connsiteX3" fmla="*/ 4120896 w 7632192"/>
              <a:gd name="connsiteY3" fmla="*/ 0 h 6973824"/>
              <a:gd name="connsiteX4" fmla="*/ 0 w 7632192"/>
              <a:gd name="connsiteY4" fmla="*/ 0 h 69738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2192" h="6973824">
                <a:moveTo>
                  <a:pt x="0" y="0"/>
                </a:moveTo>
                <a:lnTo>
                  <a:pt x="0" y="6961632"/>
                </a:lnTo>
                <a:lnTo>
                  <a:pt x="7632192" y="6973824"/>
                </a:lnTo>
                <a:lnTo>
                  <a:pt x="4120896" y="0"/>
                </a:lnTo>
                <a:lnTo>
                  <a:pt x="0" y="0"/>
                </a:lnTo>
                <a:close/>
              </a:path>
            </a:pathLst>
          </a:custGeom>
          <a:solidFill>
            <a:schemeClr val="tx2">
              <a:alpha val="91873"/>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 name="Picture 19" descr="A close up of a logo&#10;&#10;Description automatically generated">
            <a:extLst>
              <a:ext uri="{FF2B5EF4-FFF2-40B4-BE49-F238E27FC236}">
                <a16:creationId xmlns:a16="http://schemas.microsoft.com/office/drawing/2014/main" id="{A3099CE3-8F49-CCF1-6012-48FE4F92A5C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43994" y="5753886"/>
            <a:ext cx="1023287" cy="338588"/>
          </a:xfrm>
          <a:prstGeom prst="rect">
            <a:avLst/>
          </a:prstGeom>
        </p:spPr>
      </p:pic>
      <p:sp>
        <p:nvSpPr>
          <p:cNvPr id="12" name="ProducedBy">
            <a:extLst>
              <a:ext uri="{FF2B5EF4-FFF2-40B4-BE49-F238E27FC236}">
                <a16:creationId xmlns:a16="http://schemas.microsoft.com/office/drawing/2014/main" id="{3A2AAC9F-806B-ECD1-CC59-866AF895FF63}"/>
              </a:ext>
            </a:extLst>
          </p:cNvPr>
          <p:cNvSpPr txBox="1"/>
          <p:nvPr/>
        </p:nvSpPr>
        <p:spPr>
          <a:xfrm>
            <a:off x="1043994" y="3521623"/>
            <a:ext cx="3540197" cy="707886"/>
          </a:xfrm>
          <a:prstGeom prst="rect">
            <a:avLst/>
          </a:prstGeom>
          <a:noFill/>
        </p:spPr>
        <p:txBody>
          <a:bodyPr wrap="square" rtlCol="0">
            <a:spAutoFit/>
          </a:bodyPr>
          <a:lstStyle/>
          <a:p>
            <a:r>
              <a:rPr lang="en-GB" sz="2000" i="1" dirty="0">
                <a:solidFill>
                  <a:schemeClr val="bg1"/>
                </a:solidFill>
                <a:latin typeface="Baskerville" panose="02020502070401020303" pitchFamily="18" charset="0"/>
                <a:ea typeface="Baskerville" panose="02020502070401020303" pitchFamily="18" charset="0"/>
                <a:cs typeface="Verdana" panose="020B0604030504040204" pitchFamily="34" charset="0"/>
              </a:rPr>
              <a:t>Produced by Flotilla on behalf of </a:t>
            </a:r>
            <a:r>
              <a:rPr lang="en-GB" sz="2000" i="1" dirty="0" err="1">
                <a:solidFill>
                  <a:schemeClr val="bg1"/>
                </a:solidFill>
                <a:latin typeface="Baskerville" panose="02020502070401020303" pitchFamily="18" charset="0"/>
                <a:ea typeface="Baskerville" panose="02020502070401020303" pitchFamily="18" charset="0"/>
                <a:cs typeface="Verdana" panose="020B0604030504040204" pitchFamily="34" charset="0"/>
              </a:rPr>
              <a:t>Vaccination UK Limited</a:t>
            </a:r>
            <a:endParaRPr lang="en-GB" sz="2000" i="1" dirty="0">
              <a:solidFill>
                <a:schemeClr val="bg1"/>
              </a:solidFill>
              <a:latin typeface="Baskerville" panose="02020502070401020303" pitchFamily="18" charset="0"/>
              <a:ea typeface="Baskerville" panose="02020502070401020303" pitchFamily="18" charset="0"/>
              <a:cs typeface="Verdana" panose="020B0604030504040204" pitchFamily="34" charset="0"/>
            </a:endParaRPr>
          </a:p>
        </p:txBody>
      </p:sp>
      <p:pic>
        <p:nvPicPr>
          <p:cNvPr id="19" name="Picture 18" descr="A picture containing circle, symbol, art, orange&#10;&#10;Description automatically generated">
            <a:extLst>
              <a:ext uri="{FF2B5EF4-FFF2-40B4-BE49-F238E27FC236}">
                <a16:creationId xmlns:a16="http://schemas.microsoft.com/office/drawing/2014/main" id="{949589A3-1C7F-DE6F-AE8D-58ABBCE5725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43994" y="5086366"/>
            <a:ext cx="390431" cy="390431"/>
          </a:xfrm>
          <a:prstGeom prst="rect">
            <a:avLst/>
          </a:prstGeom>
        </p:spPr>
      </p:pic>
      <p:sp>
        <p:nvSpPr>
          <p:cNvPr id="21" name="TextBox 20">
            <a:extLst>
              <a:ext uri="{FF2B5EF4-FFF2-40B4-BE49-F238E27FC236}">
                <a16:creationId xmlns:a16="http://schemas.microsoft.com/office/drawing/2014/main" id="{9198F41A-F8FA-FEAD-5ADC-8CA5A1AA70B4}"/>
              </a:ext>
            </a:extLst>
          </p:cNvPr>
          <p:cNvSpPr txBox="1"/>
          <p:nvPr/>
        </p:nvSpPr>
        <p:spPr>
          <a:xfrm>
            <a:off x="1473287" y="5088973"/>
            <a:ext cx="3214688" cy="33195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hlinkClick r:id="rId6">
                  <a:extLst>
                    <a:ext uri="{A12FA001-AC4F-418D-AE19-62706E023703}">
                      <ahyp:hlinkClr xmlns:ahyp="http://schemas.microsoft.com/office/drawing/2018/hyperlinkcolor" val="tx"/>
                    </a:ext>
                  </a:extLst>
                </a:hlinkClick>
              </a:rPr>
              <a:t>flotillagroup.com</a:t>
            </a:r>
            <a:endParaRPr kumimoji="0" lang="en-GB" sz="1200" b="0" i="0" u="none" strike="noStrike" kern="120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068750066"/>
      </p:ext>
    </p:extLst>
  </p:cSld>
  <p:clrMapOvr>
    <a:masterClrMapping/>
  </p:clrMapOvr>
</p:sld>
</file>

<file path=ppt/theme/theme1.xml><?xml version="1.0" encoding="utf-8"?>
<a:theme xmlns:a="http://schemas.openxmlformats.org/drawingml/2006/main" name="Office Theme">
  <a:themeElements>
    <a:clrScheme name="Flotilla New 1">
      <a:dk1>
        <a:srgbClr val="000000"/>
      </a:dk1>
      <a:lt1>
        <a:srgbClr val="FFFFFF"/>
      </a:lt1>
      <a:dk2>
        <a:srgbClr val="001D25"/>
      </a:dk2>
      <a:lt2>
        <a:srgbClr val="E9EFF1"/>
      </a:lt2>
      <a:accent1>
        <a:srgbClr val="203F37"/>
      </a:accent1>
      <a:accent2>
        <a:srgbClr val="14B09C"/>
      </a:accent2>
      <a:accent3>
        <a:srgbClr val="A5A5A5"/>
      </a:accent3>
      <a:accent4>
        <a:srgbClr val="E35924"/>
      </a:accent4>
      <a:accent5>
        <a:srgbClr val="C6D043"/>
      </a:accent5>
      <a:accent6>
        <a:srgbClr val="0D91E2"/>
      </a:accent6>
      <a:hlink>
        <a:srgbClr val="14B09C"/>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3DD5CDF-8DAB-45BA-9E2B-D680B23DC880}">
  <we:reference id="WA200010001" version="1.0.0.1" store="Omex" storeType="OMEX"/>
  <we:alternateReferences>
    <we:reference id="WA200010001" version="1.0.0.1" store="WA200010001" storeType="OMEX"/>
  </we:alternateReferences>
  <we:properties>
    <we:property name="claude.fileId" value="&quot;031d8d9b-3b53-4e89-ad04-1860571e7ce9&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998D773C7F17E468EA02A096796CF80" ma:contentTypeVersion="18" ma:contentTypeDescription="Create a new document." ma:contentTypeScope="" ma:versionID="3998bb77d1eba13c009073a38953efbb">
  <xsd:schema xmlns:xsd="http://www.w3.org/2001/XMLSchema" xmlns:xs="http://www.w3.org/2001/XMLSchema" xmlns:p="http://schemas.microsoft.com/office/2006/metadata/properties" xmlns:ns2="4ffa29bd-b82d-44a9-b12e-e15723106645" xmlns:ns3="c33bbd68-7b0e-45e2-ad03-ba49ab480c31" targetNamespace="http://schemas.microsoft.com/office/2006/metadata/properties" ma:root="true" ma:fieldsID="01fc110aaaa8ae3be97f4810d4524313" ns2:_="" ns3:_="">
    <xsd:import namespace="4ffa29bd-b82d-44a9-b12e-e15723106645"/>
    <xsd:import namespace="c33bbd68-7b0e-45e2-ad03-ba49ab480c3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Image"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fa29bd-b82d-44a9-b12e-e1572310664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bca5d83b-2a5a-490d-ad1d-a3cb1a93aabe"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Image" ma:index="22" nillable="true" ma:displayName="Image" ma:format="Thumbnail" ma:internalName="Image">
      <xsd:simpleType>
        <xsd:restriction base="dms:Unknow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33bbd68-7b0e-45e2-ad03-ba49ab480c3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a244e2b1-93ab-4e52-91a5-07e43961a27b}" ma:internalName="TaxCatchAll" ma:showField="CatchAllData" ma:web="c33bbd68-7b0e-45e2-ad03-ba49ab480c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59D751C-6C9B-4912-A9EF-12883FF9A2CE}">
  <ds:schemaRefs>
    <ds:schemaRef ds:uri="http://schemas.microsoft.com/sharepoint/v3/contenttype/forms"/>
  </ds:schemaRefs>
</ds:datastoreItem>
</file>

<file path=customXml/itemProps2.xml><?xml version="1.0" encoding="utf-8"?>
<ds:datastoreItem xmlns:ds="http://schemas.openxmlformats.org/officeDocument/2006/customXml" ds:itemID="{9BB8A41A-7D04-45AF-8EEC-81E204D89718}">
  <ds:schemaRefs>
    <ds:schemaRef ds:uri="4ffa29bd-b82d-44a9-b12e-e15723106645"/>
    <ds:schemaRef ds:uri="c33bbd68-7b0e-45e2-ad03-ba49ab480c3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1669</Words>
  <Application>Microsoft Office PowerPoint</Application>
  <PresentationFormat>Widescreen</PresentationFormat>
  <Paragraphs>242</Paragraphs>
  <Slides>9</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Aptos</vt:lpstr>
      <vt:lpstr>Arial</vt:lpstr>
      <vt:lpstr>Baskerville</vt:lpstr>
      <vt:lpstr>System Font Regular</vt:lpstr>
      <vt:lpstr>Verdana</vt:lpstr>
      <vt:lpstr>Office Theme</vt:lpstr>
      <vt:lpstr>GHG Emissions  &amp; Carbon  Reduction Plan</vt:lpstr>
      <vt:lpstr>Contents</vt:lpstr>
      <vt:lpstr>Introduction</vt:lpstr>
      <vt:lpstr>GHG Emissions Methodology</vt:lpstr>
      <vt:lpstr>GHG Emissions Summary</vt:lpstr>
      <vt:lpstr>Emissions Reduction Target</vt:lpstr>
      <vt:lpstr>Carbon Reduction Initiatives </vt:lpstr>
      <vt:lpstr>Declaration and Sign Off</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 Cox</dc:creator>
  <cp:lastModifiedBy>Ben Taylor</cp:lastModifiedBy>
  <cp:revision>62</cp:revision>
  <dcterms:created xsi:type="dcterms:W3CDTF">2024-09-25T09:53:41Z</dcterms:created>
  <dcterms:modified xsi:type="dcterms:W3CDTF">2026-09-03T11:11:13Z</dcterms:modified>
</cp:coreProperties>
</file>