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56" r:id="rId5"/>
    <p:sldId id="257" r:id="rId6"/>
    <p:sldId id="258" r:id="rId7"/>
    <p:sldId id="259" r:id="rId8"/>
    <p:sldId id="265" r:id="rId9"/>
    <p:sldId id="261" r:id="rId10"/>
    <p:sldId id="267" r:id="rId11"/>
    <p:sldId id="263"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CE86C-E78B-D9F2-E6FB-3654D8EA3022}" name="Charlotte Hallowell" initials="CH" userId="S::c.hallowell@flotillaworld.com::1046b82c-3c84-4df0-b36d-ad20f112b7cb" providerId="AD"/>
  <p188:author id="{3B046EAF-C06C-27C0-C772-5DD10B93DD58}" name="Dan Cox" initials="DC" userId="46c4d6316c793874" providerId="Windows Live"/>
  <p188:author id="{E5F148B4-63FB-55F6-72C0-3BCDDC0D0FF8}" name="Daniel Cox" initials="DC" userId="S::d.cox@flotilla.group::9238ceba-0b98-448e-a825-45890111bb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91E2"/>
    <a:srgbClr val="7030A0"/>
    <a:srgbClr val="064871"/>
    <a:srgbClr val="203F37"/>
    <a:srgbClr val="C6D043"/>
    <a:srgbClr val="E35924"/>
    <a:srgbClr val="E9EFF1"/>
    <a:srgbClr val="65BFF6"/>
    <a:srgbClr val="F0F4B7"/>
    <a:srgbClr val="CCDA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8BC2B6-BC6D-49C4-9121-D4CC4EEAC432}" v="8" dt="2026-04-01T14:51:07.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6" autoAdjust="0"/>
  </p:normalViewPr>
  <p:slideViewPr>
    <p:cSldViewPr snapToGrid="0">
      <p:cViewPr varScale="1">
        <p:scale>
          <a:sx n="96" d="100"/>
          <a:sy n="96" d="100"/>
        </p:scale>
        <p:origin x="102" y="2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Taylor" userId="adf7803f-590d-4bec-a413-8184a5dca90b" providerId="ADAL" clId="{CCA2C80A-C930-487C-8598-33AC61CBDCE7}"/>
    <pc:docChg chg="undo redo custSel modSld">
      <pc:chgData name="Ben Taylor" userId="adf7803f-590d-4bec-a413-8184a5dca90b" providerId="ADAL" clId="{CCA2C80A-C930-487C-8598-33AC61CBDCE7}" dt="2026-04-01T14:51:07.670" v="152"/>
      <pc:docMkLst>
        <pc:docMk/>
      </pc:docMkLst>
      <pc:sldChg chg="addSp delSp modSp mod">
        <pc:chgData name="Ben Taylor" userId="adf7803f-590d-4bec-a413-8184a5dca90b" providerId="ADAL" clId="{CCA2C80A-C930-487C-8598-33AC61CBDCE7}" dt="2026-04-01T14:48:42.499" v="146" actId="207"/>
        <pc:sldMkLst>
          <pc:docMk/>
          <pc:sldMk cId="2769803341" sldId="261"/>
        </pc:sldMkLst>
        <pc:spChg chg="mod">
          <ac:chgData name="Ben Taylor" userId="adf7803f-590d-4bec-a413-8184a5dca90b" providerId="ADAL" clId="{CCA2C80A-C930-487C-8598-33AC61CBDCE7}" dt="2026-04-01T14:48:34.094" v="145" actId="14100"/>
          <ac:spMkLst>
            <pc:docMk/>
            <pc:sldMk cId="2769803341" sldId="261"/>
            <ac:spMk id="3" creationId="{EE7D011B-3333-DD48-502A-0BD350969B3B}"/>
          </ac:spMkLst>
        </pc:spChg>
        <pc:spChg chg="mod">
          <ac:chgData name="Ben Taylor" userId="adf7803f-590d-4bec-a413-8184a5dca90b" providerId="ADAL" clId="{CCA2C80A-C930-487C-8598-33AC61CBDCE7}" dt="2026-04-01T14:48:07.049" v="79" actId="255"/>
          <ac:spMkLst>
            <pc:docMk/>
            <pc:sldMk cId="2769803341" sldId="261"/>
            <ac:spMk id="6" creationId="{9328E92C-185C-6788-A686-080280FB1FA3}"/>
          </ac:spMkLst>
        </pc:spChg>
        <pc:spChg chg="mod">
          <ac:chgData name="Ben Taylor" userId="adf7803f-590d-4bec-a413-8184a5dca90b" providerId="ADAL" clId="{CCA2C80A-C930-487C-8598-33AC61CBDCE7}" dt="2026-04-01T14:48:27.261" v="143" actId="14100"/>
          <ac:spMkLst>
            <pc:docMk/>
            <pc:sldMk cId="2769803341" sldId="261"/>
            <ac:spMk id="7" creationId="{9C3D426E-27B8-17B4-DF6A-67AF0851CAF1}"/>
          </ac:spMkLst>
        </pc:spChg>
        <pc:spChg chg="mod">
          <ac:chgData name="Ben Taylor" userId="adf7803f-590d-4bec-a413-8184a5dca90b" providerId="ADAL" clId="{CCA2C80A-C930-487C-8598-33AC61CBDCE7}" dt="2026-04-01T14:48:22.180" v="142" actId="1035"/>
          <ac:spMkLst>
            <pc:docMk/>
            <pc:sldMk cId="2769803341" sldId="261"/>
            <ac:spMk id="9" creationId="{171175FE-4718-F009-3D20-0C29B9040B11}"/>
          </ac:spMkLst>
        </pc:spChg>
        <pc:spChg chg="mod">
          <ac:chgData name="Ben Taylor" userId="adf7803f-590d-4bec-a413-8184a5dca90b" providerId="ADAL" clId="{CCA2C80A-C930-487C-8598-33AC61CBDCE7}" dt="2026-04-01T14:48:13.971" v="106" actId="1036"/>
          <ac:spMkLst>
            <pc:docMk/>
            <pc:sldMk cId="2769803341" sldId="261"/>
            <ac:spMk id="10" creationId="{154A739A-569C-FE7F-1C13-2D8EADA84257}"/>
          </ac:spMkLst>
        </pc:spChg>
        <pc:graphicFrameChg chg="add del">
          <ac:chgData name="Ben Taylor" userId="adf7803f-590d-4bec-a413-8184a5dca90b" providerId="ADAL" clId="{CCA2C80A-C930-487C-8598-33AC61CBDCE7}" dt="2026-04-01T14:27:33.425" v="45" actId="478"/>
          <ac:graphicFrameMkLst>
            <pc:docMk/>
            <pc:sldMk cId="2769803341" sldId="261"/>
            <ac:graphicFrameMk id="5" creationId="{ED7596D0-2BC1-DB57-992A-0E818299131C}"/>
          </ac:graphicFrameMkLst>
        </pc:graphicFrameChg>
        <pc:graphicFrameChg chg="add mod">
          <ac:chgData name="Ben Taylor" userId="adf7803f-590d-4bec-a413-8184a5dca90b" providerId="ADAL" clId="{CCA2C80A-C930-487C-8598-33AC61CBDCE7}" dt="2026-04-01T14:48:42.499" v="146" actId="207"/>
          <ac:graphicFrameMkLst>
            <pc:docMk/>
            <pc:sldMk cId="2769803341" sldId="261"/>
            <ac:graphicFrameMk id="16" creationId="{989FD755-CE26-D1DC-2ABD-F4565CF21C0E}"/>
          </ac:graphicFrameMkLst>
        </pc:graphicFrameChg>
        <pc:picChg chg="add del mod">
          <ac:chgData name="Ben Taylor" userId="adf7803f-590d-4bec-a413-8184a5dca90b" providerId="ADAL" clId="{CCA2C80A-C930-487C-8598-33AC61CBDCE7}" dt="2026-04-01T14:27:21.930" v="43" actId="931"/>
          <ac:picMkLst>
            <pc:docMk/>
            <pc:sldMk cId="2769803341" sldId="261"/>
            <ac:picMk id="11" creationId="{FF1EEC4F-D688-487D-0967-EB5E15BD532F}"/>
          </ac:picMkLst>
        </pc:picChg>
        <pc:picChg chg="add del mod">
          <ac:chgData name="Ben Taylor" userId="adf7803f-590d-4bec-a413-8184a5dca90b" providerId="ADAL" clId="{CCA2C80A-C930-487C-8598-33AC61CBDCE7}" dt="2026-04-01T14:32:45.748" v="52" actId="478"/>
          <ac:picMkLst>
            <pc:docMk/>
            <pc:sldMk cId="2769803341" sldId="261"/>
            <ac:picMk id="13" creationId="{96AC0949-2A96-7F83-1FC4-3605F3FE9C18}"/>
          </ac:picMkLst>
        </pc:picChg>
        <pc:picChg chg="add del mod">
          <ac:chgData name="Ben Taylor" userId="adf7803f-590d-4bec-a413-8184a5dca90b" providerId="ADAL" clId="{CCA2C80A-C930-487C-8598-33AC61CBDCE7}" dt="2026-04-01T14:41:28.758" v="61" actId="478"/>
          <ac:picMkLst>
            <pc:docMk/>
            <pc:sldMk cId="2769803341" sldId="261"/>
            <ac:picMk id="15" creationId="{DBFB3DE8-AE40-53B3-D913-69DDB271A760}"/>
          </ac:picMkLst>
        </pc:picChg>
      </pc:sldChg>
      <pc:sldChg chg="modSp mod">
        <pc:chgData name="Ben Taylor" userId="adf7803f-590d-4bec-a413-8184a5dca90b" providerId="ADAL" clId="{CCA2C80A-C930-487C-8598-33AC61CBDCE7}" dt="2026-04-01T14:51:07.670" v="152"/>
        <pc:sldMkLst>
          <pc:docMk/>
          <pc:sldMk cId="711443956" sldId="267"/>
        </pc:sldMkLst>
        <pc:spChg chg="mod">
          <ac:chgData name="Ben Taylor" userId="adf7803f-590d-4bec-a413-8184a5dca90b" providerId="ADAL" clId="{CCA2C80A-C930-487C-8598-33AC61CBDCE7}" dt="2026-04-01T14:51:07.670" v="152"/>
          <ac:spMkLst>
            <pc:docMk/>
            <pc:sldMk cId="711443956" sldId="267"/>
            <ac:spMk id="4" creationId="{46F7AB0A-34B1-9AA9-84A9-3E41FE768CE2}"/>
          </ac:spMkLst>
        </pc:spChg>
        <pc:spChg chg="mod">
          <ac:chgData name="Ben Taylor" userId="adf7803f-590d-4bec-a413-8184a5dca90b" providerId="ADAL" clId="{CCA2C80A-C930-487C-8598-33AC61CBDCE7}" dt="2026-04-01T14:51:07.670" v="152"/>
          <ac:spMkLst>
            <pc:docMk/>
            <pc:sldMk cId="711443956" sldId="267"/>
            <ac:spMk id="5" creationId="{46A9DCCE-1BEB-C114-0A83-FF509FFE14EF}"/>
          </ac:spMkLst>
        </pc:spChg>
        <pc:spChg chg="mod">
          <ac:chgData name="Ben Taylor" userId="adf7803f-590d-4bec-a413-8184a5dca90b" providerId="ADAL" clId="{CCA2C80A-C930-487C-8598-33AC61CBDCE7}" dt="2026-04-01T14:51:07.670" v="152"/>
          <ac:spMkLst>
            <pc:docMk/>
            <pc:sldMk cId="711443956" sldId="267"/>
            <ac:spMk id="6" creationId="{C54CDC6E-A560-A660-9471-35B4E12FD0C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'Decarbonisation Chart'!$B$1</c:f>
              <c:strCache>
                <c:ptCount val="1"/>
                <c:pt idx="0">
                  <c:v>Scope 3</c:v>
                </c:pt>
              </c:strCache>
            </c:strRef>
          </c:tx>
          <c:spPr>
            <a:solidFill>
              <a:srgbClr val="006D6F"/>
            </a:solidFill>
            <a:ln>
              <a:noFill/>
            </a:ln>
            <a:effectLst/>
          </c:spPr>
          <c:invertIfNegative val="0"/>
          <c:cat>
            <c:numRef>
              <c:f>'Decarbonisation Chart'!$A$2:$A$25</c:f>
              <c:numCache>
                <c:formatCode>0</c:formatCode>
                <c:ptCount val="2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numCache>
            </c:numRef>
          </c:cat>
          <c:val>
            <c:numRef>
              <c:f>'Decarbonisation Chart'!$B$2:$B$25</c:f>
              <c:numCache>
                <c:formatCode>General</c:formatCode>
                <c:ptCount val="24"/>
                <c:pt idx="0">
                  <c:v>70</c:v>
                </c:pt>
                <c:pt idx="1">
                  <c:v>54</c:v>
                </c:pt>
                <c:pt idx="2">
                  <c:v>54</c:v>
                </c:pt>
              </c:numCache>
            </c:numRef>
          </c:val>
          <c:extLst>
            <c:ext xmlns:c16="http://schemas.microsoft.com/office/drawing/2014/chart" uri="{C3380CC4-5D6E-409C-BE32-E72D297353CC}">
              <c16:uniqueId val="{00000000-9B90-40F8-81CB-F40C3E2D0355}"/>
            </c:ext>
          </c:extLst>
        </c:ser>
        <c:ser>
          <c:idx val="2"/>
          <c:order val="1"/>
          <c:tx>
            <c:strRef>
              <c:f>'Decarbonisation Chart'!$C$1</c:f>
              <c:strCache>
                <c:ptCount val="1"/>
                <c:pt idx="0">
                  <c:v>Scope 2</c:v>
                </c:pt>
              </c:strCache>
            </c:strRef>
          </c:tx>
          <c:spPr>
            <a:solidFill>
              <a:srgbClr val="A8DCD1"/>
            </a:solidFill>
            <a:ln>
              <a:noFill/>
            </a:ln>
            <a:effectLst/>
          </c:spPr>
          <c:invertIfNegative val="0"/>
          <c:cat>
            <c:numRef>
              <c:f>'Decarbonisation Chart'!$A$2:$A$25</c:f>
              <c:numCache>
                <c:formatCode>0</c:formatCode>
                <c:ptCount val="2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numCache>
            </c:numRef>
          </c:cat>
          <c:val>
            <c:numRef>
              <c:f>'Decarbonisation Chart'!$C$2:$C$25</c:f>
              <c:numCache>
                <c:formatCode>General</c:formatCode>
                <c:ptCount val="24"/>
                <c:pt idx="0">
                  <c:v>4</c:v>
                </c:pt>
                <c:pt idx="1">
                  <c:v>3</c:v>
                </c:pt>
                <c:pt idx="2">
                  <c:v>4</c:v>
                </c:pt>
              </c:numCache>
            </c:numRef>
          </c:val>
          <c:extLst>
            <c:ext xmlns:c16="http://schemas.microsoft.com/office/drawing/2014/chart" uri="{C3380CC4-5D6E-409C-BE32-E72D297353CC}">
              <c16:uniqueId val="{00000001-9B90-40F8-81CB-F40C3E2D0355}"/>
            </c:ext>
          </c:extLst>
        </c:ser>
        <c:ser>
          <c:idx val="3"/>
          <c:order val="2"/>
          <c:tx>
            <c:strRef>
              <c:f>'Decarbonisation Chart'!$D$1</c:f>
              <c:strCache>
                <c:ptCount val="1"/>
                <c:pt idx="0">
                  <c:v>Scope 1</c:v>
                </c:pt>
              </c:strCache>
            </c:strRef>
          </c:tx>
          <c:spPr>
            <a:solidFill>
              <a:srgbClr val="1B4F72"/>
            </a:solidFill>
            <a:ln>
              <a:noFill/>
            </a:ln>
            <a:effectLst/>
          </c:spPr>
          <c:invertIfNegative val="0"/>
          <c:cat>
            <c:numRef>
              <c:f>'Decarbonisation Chart'!$A$2:$A$25</c:f>
              <c:numCache>
                <c:formatCode>0</c:formatCode>
                <c:ptCount val="2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numCache>
            </c:numRef>
          </c:cat>
          <c:val>
            <c:numRef>
              <c:f>'Decarbonisation Chart'!$D$2:$D$25</c:f>
              <c:numCache>
                <c:formatCode>General</c:formatCode>
                <c:ptCount val="24"/>
                <c:pt idx="0">
                  <c:v>1</c:v>
                </c:pt>
                <c:pt idx="1">
                  <c:v>1</c:v>
                </c:pt>
                <c:pt idx="2">
                  <c:v>1</c:v>
                </c:pt>
              </c:numCache>
            </c:numRef>
          </c:val>
          <c:extLst>
            <c:ext xmlns:c16="http://schemas.microsoft.com/office/drawing/2014/chart" uri="{C3380CC4-5D6E-409C-BE32-E72D297353CC}">
              <c16:uniqueId val="{00000002-9B90-40F8-81CB-F40C3E2D0355}"/>
            </c:ext>
          </c:extLst>
        </c:ser>
        <c:dLbls>
          <c:showLegendKey val="0"/>
          <c:showVal val="0"/>
          <c:showCatName val="0"/>
          <c:showSerName val="0"/>
          <c:showPercent val="0"/>
          <c:showBubbleSize val="0"/>
        </c:dLbls>
        <c:gapWidth val="80"/>
        <c:overlap val="100"/>
        <c:axId val="1409296031"/>
        <c:axId val="1409296511"/>
      </c:barChart>
      <c:lineChart>
        <c:grouping val="standard"/>
        <c:varyColors val="0"/>
        <c:ser>
          <c:idx val="4"/>
          <c:order val="3"/>
          <c:tx>
            <c:strRef>
              <c:f>'Decarbonisation Chart'!$E$1</c:f>
              <c:strCache>
                <c:ptCount val="1"/>
                <c:pt idx="0">
                  <c:v>Target</c:v>
                </c:pt>
              </c:strCache>
            </c:strRef>
          </c:tx>
          <c:spPr>
            <a:ln w="25400" cap="rnd">
              <a:solidFill>
                <a:srgbClr val="E8603C"/>
              </a:solidFill>
              <a:prstDash val="solid"/>
              <a:round/>
            </a:ln>
            <a:effectLst/>
          </c:spPr>
          <c:marker>
            <c:symbol val="circle"/>
            <c:size val="8"/>
            <c:spPr>
              <a:solidFill>
                <a:srgbClr val="E8603C"/>
              </a:solidFill>
              <a:ln w="9525">
                <a:solidFill>
                  <a:srgbClr val="E8603C"/>
                </a:solidFill>
                <a:prstDash val="solid"/>
              </a:ln>
              <a:effectLst/>
            </c:spPr>
          </c:marker>
          <c:cat>
            <c:numRef>
              <c:f>'Decarbonisation Chart'!$A$2:$A$25</c:f>
              <c:numCache>
                <c:formatCode>0</c:formatCode>
                <c:ptCount val="2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numCache>
            </c:numRef>
          </c:cat>
          <c:val>
            <c:numRef>
              <c:f>'Decarbonisation Chart'!$E$2:$E$25</c:f>
              <c:numCache>
                <c:formatCode>General</c:formatCode>
                <c:ptCount val="24"/>
                <c:pt idx="0">
                  <c:v>75</c:v>
                </c:pt>
                <c:pt idx="1">
                  <c:v>70.3</c:v>
                </c:pt>
                <c:pt idx="2">
                  <c:v>65.599999999999994</c:v>
                </c:pt>
                <c:pt idx="3">
                  <c:v>60.9</c:v>
                </c:pt>
                <c:pt idx="4">
                  <c:v>56.3</c:v>
                </c:pt>
                <c:pt idx="5">
                  <c:v>51.6</c:v>
                </c:pt>
                <c:pt idx="6">
                  <c:v>46.9</c:v>
                </c:pt>
                <c:pt idx="7">
                  <c:v>42.2</c:v>
                </c:pt>
                <c:pt idx="8">
                  <c:v>37.5</c:v>
                </c:pt>
                <c:pt idx="9">
                  <c:v>35.5</c:v>
                </c:pt>
                <c:pt idx="10">
                  <c:v>33.5</c:v>
                </c:pt>
                <c:pt idx="11">
                  <c:v>31.5</c:v>
                </c:pt>
                <c:pt idx="12">
                  <c:v>29.5</c:v>
                </c:pt>
                <c:pt idx="13">
                  <c:v>27.5</c:v>
                </c:pt>
                <c:pt idx="14">
                  <c:v>25.5</c:v>
                </c:pt>
                <c:pt idx="15">
                  <c:v>23.5</c:v>
                </c:pt>
                <c:pt idx="16">
                  <c:v>21.5</c:v>
                </c:pt>
                <c:pt idx="17">
                  <c:v>19.5</c:v>
                </c:pt>
                <c:pt idx="18">
                  <c:v>17.5</c:v>
                </c:pt>
                <c:pt idx="19">
                  <c:v>15.5</c:v>
                </c:pt>
                <c:pt idx="20">
                  <c:v>13.5</c:v>
                </c:pt>
                <c:pt idx="21">
                  <c:v>11.5</c:v>
                </c:pt>
                <c:pt idx="22">
                  <c:v>9.5</c:v>
                </c:pt>
                <c:pt idx="23">
                  <c:v>7.5</c:v>
                </c:pt>
              </c:numCache>
            </c:numRef>
          </c:val>
          <c:smooth val="0"/>
          <c:extLst>
            <c:ext xmlns:c16="http://schemas.microsoft.com/office/drawing/2014/chart" uri="{C3380CC4-5D6E-409C-BE32-E72D297353CC}">
              <c16:uniqueId val="{00000003-9B90-40F8-81CB-F40C3E2D0355}"/>
            </c:ext>
          </c:extLst>
        </c:ser>
        <c:dLbls>
          <c:showLegendKey val="0"/>
          <c:showVal val="0"/>
          <c:showCatName val="0"/>
          <c:showSerName val="0"/>
          <c:showPercent val="0"/>
          <c:showBubbleSize val="0"/>
        </c:dLbls>
        <c:marker val="1"/>
        <c:smooth val="0"/>
        <c:axId val="1409296031"/>
        <c:axId val="1409296511"/>
      </c:lineChart>
      <c:catAx>
        <c:axId val="1409296031"/>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9296511"/>
        <c:crosses val="autoZero"/>
        <c:auto val="1"/>
        <c:lblAlgn val="ctr"/>
        <c:lblOffset val="100"/>
        <c:tickLblSkip val="1"/>
        <c:noMultiLvlLbl val="0"/>
      </c:catAx>
      <c:valAx>
        <c:axId val="1409296511"/>
        <c:scaling>
          <c:orientation val="minMax"/>
          <c:max val="80"/>
          <c:min val="0"/>
        </c:scaling>
        <c:delete val="0"/>
        <c:axPos val="l"/>
        <c:majorGridlines>
          <c:spPr>
            <a:ln w="9525" cap="flat" cmpd="sng" algn="ctr">
              <a:solidFill>
                <a:srgbClr val="E0E0E0"/>
              </a:solidFill>
              <a:prstDash val="solid"/>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tCO2e per £m turnover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solidFill>
              <a:srgbClr val="CCCCCC"/>
            </a:solidFill>
            <a:prstDash val="soli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9296031"/>
        <c:crosses val="autoZero"/>
        <c:crossBetween val="between"/>
        <c:majorUnit val="10"/>
      </c:valAx>
      <c:spPr>
        <a:solidFill>
          <a:schemeClr val="bg1"/>
        </a:solid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Sheet1!$A$2:$B$18</cx:f>
        <cx:lvl ptCount="17">
          <cx:pt idx="2">Category 1</cx:pt>
          <cx:pt idx="3">Category 2</cx:pt>
          <cx:pt idx="4">Category 3</cx:pt>
          <cx:pt idx="5">Category 4</cx:pt>
          <cx:pt idx="6">Category 5</cx:pt>
          <cx:pt idx="7">Category 6</cx:pt>
          <cx:pt idx="8">Category 7</cx:pt>
          <cx:pt idx="9">Category 8</cx:pt>
          <cx:pt idx="10">Category 9</cx:pt>
          <cx:pt idx="11">Category 10</cx:pt>
          <cx:pt idx="12">Category 11</cx:pt>
          <cx:pt idx="13">Category 12</cx:pt>
          <cx:pt idx="14">Category 13</cx:pt>
          <cx:pt idx="15">Category 14</cx:pt>
          <cx:pt idx="16">Category 15</cx:pt>
        </cx:lvl>
        <cx:lvl ptCount="17">
          <cx:pt idx="0">Scope 1</cx:pt>
          <cx:pt idx="1">Scope 2</cx:pt>
          <cx:pt idx="2">Scope 3</cx:pt>
          <cx:pt idx="3">Scope 3</cx:pt>
          <cx:pt idx="4">Scope 3</cx:pt>
          <cx:pt idx="5">Scope 3</cx:pt>
          <cx:pt idx="6">Scope 3</cx:pt>
          <cx:pt idx="7">Scope 3</cx:pt>
          <cx:pt idx="8">Scope 3</cx:pt>
          <cx:pt idx="9">Scope 3</cx:pt>
          <cx:pt idx="10">Scope 3</cx:pt>
          <cx:pt idx="11">Scope 3</cx:pt>
          <cx:pt idx="12">Scope 3</cx:pt>
          <cx:pt idx="13">Scope 3</cx:pt>
          <cx:pt idx="14">Scope 3</cx:pt>
          <cx:pt idx="15">Scope 3</cx:pt>
          <cx:pt idx="16">Scope 3</cx:pt>
        </cx:lvl>
      </cx:strDim>
      <cx:numDim type="size">
        <cx:f>Sheet1!$C$2:$C$18</cx:f>
        <cx:lvl ptCount="17" formatCode="General">
          <cx:pt idx="0">25.690000000000001</cx:pt>
          <cx:pt idx="1">69.569999999999993</cx:pt>
          <cx:pt idx="2">240.28</cx:pt>
          <cx:pt idx="3">78.409999999999997</cx:pt>
          <cx:pt idx="4">100.97</cx:pt>
          <cx:pt idx="5">0</cx:pt>
          <cx:pt idx="6">29.879999999999999</cx:pt>
          <cx:pt idx="7">222.86000000000001</cx:pt>
          <cx:pt idx="8">320.17000000000002</cx:pt>
          <cx:pt idx="9">0</cx:pt>
          <cx:pt idx="10">0</cx:pt>
          <cx:pt idx="11">0</cx:pt>
          <cx:pt idx="12">0</cx:pt>
          <cx:pt idx="13">0</cx:pt>
          <cx:pt idx="14">0</cx:pt>
          <cx:pt idx="15">0</cx:pt>
        </cx:lvl>
      </cx:numDim>
    </cx:data>
  </cx:chartData>
  <cx:chart>
    <cx:plotArea>
      <cx:plotAreaRegion>
        <cx:plotSurface>
          <cx:spPr>
            <a:noFill/>
            <a:ln>
              <a:solidFill>
                <a:schemeClr val="bg1"/>
              </a:solidFill>
            </a:ln>
          </cx:spPr>
        </cx:plotSurface>
        <cx:series layoutId="sunburst" uniqueId="{D03BEF53-AAAB-4155-8C92-C19A07AE2EA8}">
          <cx:tx>
            <cx:txData>
              <cx:f>Sheet1!$C$1</cx:f>
              <cx:v>Series1</cx:v>
            </cx:txData>
          </cx:tx>
          <cx:spPr>
            <a:solidFill>
              <a:srgbClr val="0D91E2"/>
            </a:solidFill>
          </cx:spPr>
          <cx:dataPt idx="1">
            <cx:spPr>
              <a:solidFill>
                <a:srgbClr val="14B09C"/>
              </a:solidFill>
            </cx:spPr>
          </cx:dataPt>
          <cx:dataPt idx="2">
            <cx:spPr>
              <a:solidFill>
                <a:srgbClr val="203F37"/>
              </a:solidFill>
            </cx:spPr>
          </cx:dataPt>
          <cx:dataPt idx="3">
            <cx:spPr>
              <a:solidFill>
                <a:srgbClr val="A5A5A5"/>
              </a:solidFill>
            </cx:spPr>
          </cx:dataPt>
          <cx:dataPt idx="4">
            <cx:spPr>
              <a:solidFill>
                <a:srgbClr val="14B09C"/>
              </a:solidFill>
            </cx:spPr>
          </cx:dataPt>
          <cx:dataPt idx="5">
            <cx:spPr>
              <a:solidFill>
                <a:srgbClr val="0D91E2"/>
              </a:solidFill>
            </cx:spPr>
          </cx:dataPt>
          <cx:dataPt idx="6">
            <cx:spPr>
              <a:solidFill>
                <a:srgbClr val="E35924"/>
              </a:solidFill>
            </cx:spPr>
          </cx:dataPt>
          <cx:dataPt idx="7">
            <cx:spPr>
              <a:solidFill>
                <a:srgbClr val="F0F4B7"/>
              </a:solidFill>
            </cx:spPr>
          </cx:dataPt>
          <cx:dataPt idx="8">
            <cx:spPr>
              <a:solidFill>
                <a:srgbClr val="65BFF6"/>
              </a:solidFill>
            </cx:spPr>
          </cx:dataPt>
          <cx:dataPt idx="9">
            <cx:spPr>
              <a:solidFill>
                <a:srgbClr val="E9EFF1"/>
              </a:solidFill>
            </cx:spPr>
          </cx:dataPt>
          <cx:dataPt idx="10">
            <cx:spPr>
              <a:solidFill>
                <a:srgbClr val="203F37"/>
              </a:solidFill>
            </cx:spPr>
          </cx:dataPt>
          <cx:dataPt idx="11">
            <cx:spPr>
              <a:pattFill prst="pct90">
                <a:fgClr>
                  <a:srgbClr val="E35924"/>
                </a:fgClr>
                <a:bgClr>
                  <a:srgbClr val="FFFFFF"/>
                </a:bgClr>
              </a:pattFill>
            </cx:spPr>
          </cx:dataPt>
          <cx:dataPt idx="12">
            <cx:spPr>
              <a:solidFill>
                <a:srgbClr val="C6D043"/>
              </a:solidFill>
            </cx:spPr>
          </cx:dataPt>
          <cx:dataPt idx="13">
            <cx:spPr>
              <a:pattFill prst="pct80">
                <a:fgClr>
                  <a:srgbClr val="C6D043"/>
                </a:fgClr>
                <a:bgClr>
                  <a:srgbClr val="FFFFFF"/>
                </a:bgClr>
              </a:pattFill>
            </cx:spPr>
          </cx:dataPt>
          <cx:dataPt idx="14">
            <cx:spPr>
              <a:pattFill prst="pct90">
                <a:fgClr>
                  <a:srgbClr val="C6D043"/>
                </a:fgClr>
                <a:bgClr>
                  <a:srgbClr val="FFFFFF"/>
                </a:bgClr>
              </a:pattFill>
            </cx:spPr>
          </cx:dataPt>
          <cx:dataPt idx="15">
            <cx:spPr>
              <a:pattFill prst="pct80">
                <a:fgClr>
                  <a:srgbClr val="203F37"/>
                </a:fgClr>
                <a:bgClr>
                  <a:srgbClr val="FFFFFF"/>
                </a:bgClr>
              </a:pattFill>
            </cx:spPr>
          </cx:dataPt>
          <cx:dataPt idx="16">
            <cx:spPr>
              <a:solidFill>
                <a:srgbClr val="064871"/>
              </a:solidFill>
            </cx:spPr>
          </cx:dataPt>
          <cx:dataPt idx="17">
            <cx:spPr>
              <a:solidFill>
                <a:srgbClr val="7030A0"/>
              </a:solidFill>
            </cx:spPr>
          </cx:dataPt>
          <cx:dataLabels>
            <cx:txPr>
              <a:bodyPr spcFirstLastPara="1" vertOverflow="ellipsis" horzOverflow="overflow" wrap="square" lIns="0" tIns="0" rIns="0" bIns="0" anchor="ctr" anchorCtr="1"/>
              <a:lstStyle/>
              <a:p>
                <a:pPr algn="ctr" rtl="0">
                  <a:defRPr sz="600"/>
                </a:pPr>
                <a:endParaRPr lang="en-US" sz="600" b="0" i="0" u="none" strike="noStrike" baseline="0">
                  <a:solidFill>
                    <a:srgbClr val="FFFFFF"/>
                  </a:solidFill>
                  <a:latin typeface="Arial" panose="020B0604020202020204"/>
                </a:endParaRPr>
              </a:p>
            </cx:txPr>
            <cx:visibility seriesName="0" categoryName="1" value="0"/>
            <cx:dataLabel idx="7">
              <cx:txPr>
                <a:bodyPr spcFirstLastPara="1" vertOverflow="ellipsis" horzOverflow="overflow" wrap="square" lIns="0" tIns="0" rIns="0" bIns="0" anchor="ctr" anchorCtr="1"/>
                <a:lstStyle/>
                <a:p>
                  <a:pPr algn="ctr" rtl="0">
                    <a:defRPr>
                      <a:solidFill>
                        <a:schemeClr val="tx1"/>
                      </a:solidFill>
                    </a:defRPr>
                  </a:pPr>
                  <a:r>
                    <a:rPr lang="en-US" sz="600" b="0" i="0" u="none" strike="noStrike" baseline="0">
                      <a:solidFill>
                        <a:schemeClr val="tx1"/>
                      </a:solidFill>
                      <a:latin typeface="Arial" panose="020B0604020202020204"/>
                    </a:rPr>
                    <a:t>Category 5</a:t>
                  </a:r>
                </a:p>
              </cx:txPr>
              <cx:visibility seriesName="0" categoryName="1" value="0"/>
            </cx:dataLabel>
            <cx:dataLabel idx="9">
              <cx:txPr>
                <a:bodyPr spcFirstLastPara="1" vertOverflow="ellipsis" horzOverflow="overflow" wrap="square" lIns="0" tIns="0" rIns="0" bIns="0" anchor="ctr" anchorCtr="1"/>
                <a:lstStyle/>
                <a:p>
                  <a:pPr algn="ctr" rtl="0">
                    <a:defRPr>
                      <a:solidFill>
                        <a:schemeClr val="tx1"/>
                      </a:solidFill>
                    </a:defRPr>
                  </a:pPr>
                  <a:r>
                    <a:rPr lang="en-US" sz="600" b="0" i="0" u="none" strike="noStrike" baseline="0">
                      <a:solidFill>
                        <a:schemeClr val="tx1"/>
                      </a:solidFill>
                      <a:latin typeface="Arial" panose="020B0604020202020204"/>
                    </a:rPr>
                    <a:t>Category 7</a:t>
                  </a:r>
                </a:p>
              </cx:txPr>
              <cx:visibility seriesName="0" categoryName="1" value="0"/>
            </cx:dataLabel>
          </cx:dataLabels>
          <cx:dataId val="0"/>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983E4B-3C97-499E-B79A-E806A4CB7FA5}" type="datetimeFigureOut">
              <a:rPr lang="en-GB" smtClean="0"/>
              <a:t>01/04/2026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78D89-7F38-4FFD-8953-DF7076F8D49E}" type="slidenum">
              <a:rPr lang="en-GB" smtClean="0"/>
              <a:t>‹#›</a:t>
            </a:fld>
            <a:endParaRPr lang="en-GB"/>
          </a:p>
        </p:txBody>
      </p:sp>
    </p:spTree>
    <p:extLst>
      <p:ext uri="{BB962C8B-B14F-4D97-AF65-F5344CB8AC3E}">
        <p14:creationId xmlns:p14="http://schemas.microsoft.com/office/powerpoint/2010/main" val="997580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578D89-7F38-4FFD-8953-DF7076F8D49E}" type="slidenum">
              <a:rPr lang="en-GB" smtClean="0"/>
              <a:t>1</a:t>
            </a:fld>
            <a:endParaRPr lang="en-GB"/>
          </a:p>
        </p:txBody>
      </p:sp>
    </p:spTree>
    <p:extLst>
      <p:ext uri="{BB962C8B-B14F-4D97-AF65-F5344CB8AC3E}">
        <p14:creationId xmlns:p14="http://schemas.microsoft.com/office/powerpoint/2010/main" val="2420558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578D89-7F38-4FFD-8953-DF7076F8D49E}" type="slidenum">
              <a:rPr lang="en-GB" smtClean="0"/>
              <a:t>4</a:t>
            </a:fld>
            <a:endParaRPr lang="en-GB"/>
          </a:p>
        </p:txBody>
      </p:sp>
    </p:spTree>
    <p:extLst>
      <p:ext uri="{BB962C8B-B14F-4D97-AF65-F5344CB8AC3E}">
        <p14:creationId xmlns:p14="http://schemas.microsoft.com/office/powerpoint/2010/main" val="281781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578D89-7F38-4FFD-8953-DF7076F8D49E}" type="slidenum">
              <a:rPr lang="en-GB" smtClean="0"/>
              <a:t>9</a:t>
            </a:fld>
            <a:endParaRPr lang="en-GB"/>
          </a:p>
        </p:txBody>
      </p:sp>
    </p:spTree>
    <p:extLst>
      <p:ext uri="{BB962C8B-B14F-4D97-AF65-F5344CB8AC3E}">
        <p14:creationId xmlns:p14="http://schemas.microsoft.com/office/powerpoint/2010/main" val="3288622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B4B9E4F-A407-332B-3365-23F663FEAC41}"/>
              </a:ext>
            </a:extLst>
          </p:cNvPr>
          <p:cNvSpPr>
            <a:spLocks noGrp="1"/>
          </p:cNvSpPr>
          <p:nvPr>
            <p:ph type="pic" sz="quarter" idx="13"/>
          </p:nvPr>
        </p:nvSpPr>
        <p:spPr>
          <a:xfrm>
            <a:off x="0" y="0"/>
            <a:ext cx="12192000" cy="6858000"/>
          </a:xfrm>
          <a:pattFill prst="pct75">
            <a:fgClr>
              <a:schemeClr val="bg2"/>
            </a:fgClr>
            <a:bgClr>
              <a:schemeClr val="bg1"/>
            </a:bgClr>
          </a:pattFill>
        </p:spPr>
        <p:txBody>
          <a:bodyPr rIns="1908000" anchor="ctr"/>
          <a:lstStyle>
            <a:lvl1pPr algn="r">
              <a:defRPr/>
            </a:lvl1pPr>
          </a:lstStyle>
          <a:p>
            <a:endParaRPr lang="en-GB"/>
          </a:p>
        </p:txBody>
      </p:sp>
      <p:sp>
        <p:nvSpPr>
          <p:cNvPr id="2" name="Title 1">
            <a:extLst>
              <a:ext uri="{FF2B5EF4-FFF2-40B4-BE49-F238E27FC236}">
                <a16:creationId xmlns:a16="http://schemas.microsoft.com/office/drawing/2014/main" id="{47B390B9-D29D-63DC-86B7-55CF41CDCB3C}"/>
              </a:ext>
            </a:extLst>
          </p:cNvPr>
          <p:cNvSpPr>
            <a:spLocks noGrp="1"/>
          </p:cNvSpPr>
          <p:nvPr>
            <p:ph type="ctrTitle"/>
          </p:nvPr>
        </p:nvSpPr>
        <p:spPr>
          <a:xfrm>
            <a:off x="0" y="0"/>
            <a:ext cx="7955975" cy="6914119"/>
          </a:xfrm>
          <a:custGeom>
            <a:avLst/>
            <a:gdLst>
              <a:gd name="connsiteX0" fmla="*/ 0 w 5262880"/>
              <a:gd name="connsiteY0" fmla="*/ 0 h 2016442"/>
              <a:gd name="connsiteX1" fmla="*/ 5262880 w 5262880"/>
              <a:gd name="connsiteY1" fmla="*/ 0 h 2016442"/>
              <a:gd name="connsiteX2" fmla="*/ 5262880 w 5262880"/>
              <a:gd name="connsiteY2" fmla="*/ 2016442 h 2016442"/>
              <a:gd name="connsiteX3" fmla="*/ 0 w 5262880"/>
              <a:gd name="connsiteY3" fmla="*/ 2016442 h 2016442"/>
              <a:gd name="connsiteX4" fmla="*/ 0 w 5262880"/>
              <a:gd name="connsiteY4" fmla="*/ 0 h 2016442"/>
              <a:gd name="connsiteX0" fmla="*/ 0 w 6791055"/>
              <a:gd name="connsiteY0" fmla="*/ 0 h 3269045"/>
              <a:gd name="connsiteX1" fmla="*/ 6791055 w 6791055"/>
              <a:gd name="connsiteY1" fmla="*/ 1252603 h 3269045"/>
              <a:gd name="connsiteX2" fmla="*/ 6791055 w 6791055"/>
              <a:gd name="connsiteY2" fmla="*/ 3269045 h 3269045"/>
              <a:gd name="connsiteX3" fmla="*/ 1528175 w 6791055"/>
              <a:gd name="connsiteY3" fmla="*/ 3269045 h 3269045"/>
              <a:gd name="connsiteX4" fmla="*/ 0 w 6791055"/>
              <a:gd name="connsiteY4" fmla="*/ 0 h 3269045"/>
              <a:gd name="connsiteX0" fmla="*/ 0 w 6791055"/>
              <a:gd name="connsiteY0" fmla="*/ 0 h 3269045"/>
              <a:gd name="connsiteX1" fmla="*/ 5826551 w 6791055"/>
              <a:gd name="connsiteY1" fmla="*/ 0 h 3269045"/>
              <a:gd name="connsiteX2" fmla="*/ 6791055 w 6791055"/>
              <a:gd name="connsiteY2" fmla="*/ 3269045 h 3269045"/>
              <a:gd name="connsiteX3" fmla="*/ 1528175 w 6791055"/>
              <a:gd name="connsiteY3" fmla="*/ 3269045 h 3269045"/>
              <a:gd name="connsiteX4" fmla="*/ 0 w 6791055"/>
              <a:gd name="connsiteY4" fmla="*/ 0 h 3269045"/>
              <a:gd name="connsiteX0" fmla="*/ 12526 w 6803581"/>
              <a:gd name="connsiteY0" fmla="*/ 0 h 6914119"/>
              <a:gd name="connsiteX1" fmla="*/ 5839077 w 6803581"/>
              <a:gd name="connsiteY1" fmla="*/ 0 h 6914119"/>
              <a:gd name="connsiteX2" fmla="*/ 6803581 w 6803581"/>
              <a:gd name="connsiteY2" fmla="*/ 3269045 h 6914119"/>
              <a:gd name="connsiteX3" fmla="*/ 0 w 6803581"/>
              <a:gd name="connsiteY3" fmla="*/ 6914119 h 6914119"/>
              <a:gd name="connsiteX4" fmla="*/ 12526 w 6803581"/>
              <a:gd name="connsiteY4" fmla="*/ 0 h 6914119"/>
              <a:gd name="connsiteX0" fmla="*/ 12526 w 7705455"/>
              <a:gd name="connsiteY0" fmla="*/ 0 h 6914119"/>
              <a:gd name="connsiteX1" fmla="*/ 5839077 w 7705455"/>
              <a:gd name="connsiteY1" fmla="*/ 0 h 6914119"/>
              <a:gd name="connsiteX2" fmla="*/ 7705455 w 7705455"/>
              <a:gd name="connsiteY2" fmla="*/ 5999719 h 6914119"/>
              <a:gd name="connsiteX3" fmla="*/ 0 w 7705455"/>
              <a:gd name="connsiteY3" fmla="*/ 6914119 h 6914119"/>
              <a:gd name="connsiteX4" fmla="*/ 12526 w 7705455"/>
              <a:gd name="connsiteY4" fmla="*/ 0 h 6914119"/>
              <a:gd name="connsiteX0" fmla="*/ 12526 w 7955975"/>
              <a:gd name="connsiteY0" fmla="*/ 0 h 6914119"/>
              <a:gd name="connsiteX1" fmla="*/ 5839077 w 7955975"/>
              <a:gd name="connsiteY1" fmla="*/ 0 h 6914119"/>
              <a:gd name="connsiteX2" fmla="*/ 7955975 w 7955975"/>
              <a:gd name="connsiteY2" fmla="*/ 6876541 h 6914119"/>
              <a:gd name="connsiteX3" fmla="*/ 0 w 7955975"/>
              <a:gd name="connsiteY3" fmla="*/ 6914119 h 6914119"/>
              <a:gd name="connsiteX4" fmla="*/ 12526 w 7955975"/>
              <a:gd name="connsiteY4" fmla="*/ 0 h 6914119"/>
              <a:gd name="connsiteX0" fmla="*/ 12526 w 7955975"/>
              <a:gd name="connsiteY0" fmla="*/ 0 h 6914119"/>
              <a:gd name="connsiteX1" fmla="*/ 5588556 w 7955975"/>
              <a:gd name="connsiteY1" fmla="*/ 0 h 6914119"/>
              <a:gd name="connsiteX2" fmla="*/ 7955975 w 7955975"/>
              <a:gd name="connsiteY2" fmla="*/ 6876541 h 6914119"/>
              <a:gd name="connsiteX3" fmla="*/ 0 w 7955975"/>
              <a:gd name="connsiteY3" fmla="*/ 6914119 h 6914119"/>
              <a:gd name="connsiteX4" fmla="*/ 12526 w 7955975"/>
              <a:gd name="connsiteY4" fmla="*/ 0 h 6914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975" h="6914119">
                <a:moveTo>
                  <a:pt x="12526" y="0"/>
                </a:moveTo>
                <a:lnTo>
                  <a:pt x="5588556" y="0"/>
                </a:lnTo>
                <a:lnTo>
                  <a:pt x="7955975" y="6876541"/>
                </a:lnTo>
                <a:lnTo>
                  <a:pt x="0" y="6914119"/>
                </a:lnTo>
                <a:cubicBezTo>
                  <a:pt x="4175" y="4609413"/>
                  <a:pt x="8351" y="2304706"/>
                  <a:pt x="12526" y="0"/>
                </a:cubicBezTo>
                <a:close/>
              </a:path>
            </a:pathLst>
          </a:custGeom>
          <a:solidFill>
            <a:schemeClr val="tx2">
              <a:alpha val="78827"/>
            </a:schemeClr>
          </a:solidFill>
        </p:spPr>
        <p:txBody>
          <a:bodyPr lIns="864000" rIns="1800000" anchor="ctr">
            <a:normAutofit/>
          </a:bodyPr>
          <a:lstStyle>
            <a:lvl1pPr algn="l">
              <a:defRPr sz="44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392158E2-067C-A95D-5B1E-1B97FC3A9317}"/>
              </a:ext>
            </a:extLst>
          </p:cNvPr>
          <p:cNvSpPr>
            <a:spLocks noGrp="1"/>
          </p:cNvSpPr>
          <p:nvPr>
            <p:ph type="subTitle" idx="1" hasCustomPrompt="1"/>
          </p:nvPr>
        </p:nvSpPr>
        <p:spPr>
          <a:xfrm>
            <a:off x="763815" y="1988134"/>
            <a:ext cx="3974927" cy="431343"/>
          </a:xfrm>
        </p:spPr>
        <p:txBody>
          <a:bodyPr>
            <a:normAutofit/>
          </a:bodyPr>
          <a:lstStyle>
            <a:lvl1pPr marL="0" indent="0" algn="l">
              <a:buNone/>
              <a:defRPr sz="1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Client name</a:t>
            </a:r>
          </a:p>
        </p:txBody>
      </p:sp>
      <p:sp>
        <p:nvSpPr>
          <p:cNvPr id="6" name="Slide Number Placeholder 5">
            <a:extLst>
              <a:ext uri="{FF2B5EF4-FFF2-40B4-BE49-F238E27FC236}">
                <a16:creationId xmlns:a16="http://schemas.microsoft.com/office/drawing/2014/main" id="{542C8F22-1FD5-E0B5-23E6-FD22AD7F040E}"/>
              </a:ext>
            </a:extLst>
          </p:cNvPr>
          <p:cNvSpPr>
            <a:spLocks noGrp="1"/>
          </p:cNvSpPr>
          <p:nvPr>
            <p:ph type="sldNum" sz="quarter" idx="12"/>
          </p:nvPr>
        </p:nvSpPr>
        <p:spPr>
          <a:xfrm>
            <a:off x="10997871" y="6356350"/>
            <a:ext cx="701040" cy="365125"/>
          </a:xfrm>
        </p:spPr>
        <p:txBody>
          <a:bodyPr/>
          <a:lstStyle/>
          <a:p>
            <a:fld id="{79A14681-099A-2E44-B31D-F483AC1E37F0}" type="slidenum">
              <a:rPr lang="en-GB" smtClean="0"/>
              <a:t>‹#›</a:t>
            </a:fld>
            <a:endParaRPr lang="en-GB"/>
          </a:p>
        </p:txBody>
      </p:sp>
      <p:sp>
        <p:nvSpPr>
          <p:cNvPr id="11" name="Picture Placeholder 10">
            <a:extLst>
              <a:ext uri="{FF2B5EF4-FFF2-40B4-BE49-F238E27FC236}">
                <a16:creationId xmlns:a16="http://schemas.microsoft.com/office/drawing/2014/main" id="{EA763731-A62E-5F71-1D77-3BC6C880BEB3}"/>
              </a:ext>
            </a:extLst>
          </p:cNvPr>
          <p:cNvSpPr>
            <a:spLocks noGrp="1"/>
          </p:cNvSpPr>
          <p:nvPr>
            <p:ph type="pic" sz="quarter" idx="14" hasCustomPrompt="1"/>
          </p:nvPr>
        </p:nvSpPr>
        <p:spPr>
          <a:xfrm>
            <a:off x="9969735" y="0"/>
            <a:ext cx="1729176" cy="1314450"/>
          </a:xfrm>
          <a:solidFill>
            <a:schemeClr val="bg1"/>
          </a:solidFill>
        </p:spPr>
        <p:txBody>
          <a:bodyPr/>
          <a:lstStyle>
            <a:lvl1pPr>
              <a:defRPr/>
            </a:lvl1pPr>
          </a:lstStyle>
          <a:p>
            <a:r>
              <a:rPr lang="en-GB"/>
              <a:t>Client logo</a:t>
            </a:r>
          </a:p>
        </p:txBody>
      </p:sp>
      <p:sp>
        <p:nvSpPr>
          <p:cNvPr id="16" name="Text Placeholder 15">
            <a:extLst>
              <a:ext uri="{FF2B5EF4-FFF2-40B4-BE49-F238E27FC236}">
                <a16:creationId xmlns:a16="http://schemas.microsoft.com/office/drawing/2014/main" id="{78567E86-B262-4684-B3BB-5FC6C5990FF5}"/>
              </a:ext>
            </a:extLst>
          </p:cNvPr>
          <p:cNvSpPr>
            <a:spLocks noGrp="1"/>
          </p:cNvSpPr>
          <p:nvPr>
            <p:ph type="body" sz="quarter" idx="15"/>
          </p:nvPr>
        </p:nvSpPr>
        <p:spPr>
          <a:xfrm>
            <a:off x="763775" y="4548249"/>
            <a:ext cx="4640263" cy="1163576"/>
          </a:xfrm>
        </p:spPr>
        <p:txBody>
          <a:bodyPr>
            <a:noAutofit/>
          </a:bodyPr>
          <a:lstStyle>
            <a:lvl1pPr marL="0" indent="0">
              <a:buNone/>
              <a:defRPr sz="2000" i="1">
                <a:solidFill>
                  <a:schemeClr val="bg1"/>
                </a:solidFill>
                <a:latin typeface="Baskerville" panose="02020502070401020303" pitchFamily="18" charset="0"/>
                <a:ea typeface="Baskerville" panose="02020502070401020303" pitchFamily="18" charset="0"/>
              </a:defRPr>
            </a:lvl1pPr>
            <a:lvl2pPr marL="457200" indent="0">
              <a:buNone/>
              <a:defRPr sz="1400" i="1">
                <a:solidFill>
                  <a:schemeClr val="bg1"/>
                </a:solidFill>
                <a:latin typeface="Baskerville" panose="02020502070401020303" pitchFamily="18" charset="0"/>
                <a:ea typeface="Baskerville" panose="02020502070401020303" pitchFamily="18" charset="0"/>
              </a:defRPr>
            </a:lvl2pPr>
            <a:lvl3pPr marL="914400" indent="0">
              <a:buNone/>
              <a:defRPr sz="1400" i="1">
                <a:solidFill>
                  <a:schemeClr val="bg1"/>
                </a:solidFill>
                <a:latin typeface="Baskerville" panose="02020502070401020303" pitchFamily="18" charset="0"/>
                <a:ea typeface="Baskerville" panose="02020502070401020303" pitchFamily="18" charset="0"/>
              </a:defRPr>
            </a:lvl3pPr>
            <a:lvl4pPr marL="1371600" indent="0">
              <a:buNone/>
              <a:defRPr sz="1400" i="1">
                <a:solidFill>
                  <a:schemeClr val="bg1"/>
                </a:solidFill>
                <a:latin typeface="Baskerville" panose="02020502070401020303" pitchFamily="18" charset="0"/>
                <a:ea typeface="Baskerville" panose="02020502070401020303" pitchFamily="18" charset="0"/>
              </a:defRPr>
            </a:lvl4pPr>
            <a:lvl5pPr marL="1828800" indent="0">
              <a:buNone/>
              <a:defRPr sz="1400" i="1">
                <a:solidFill>
                  <a:schemeClr val="bg1"/>
                </a:solidFill>
                <a:latin typeface="Baskerville" panose="02020502070401020303" pitchFamily="18" charset="0"/>
                <a:ea typeface="Baskerville" panose="02020502070401020303" pitchFamily="18" charset="0"/>
              </a:defRPr>
            </a:lvl5pPr>
          </a:lstStyle>
          <a:p>
            <a:pPr lvl="0"/>
            <a:r>
              <a:rPr lang="en-GB"/>
              <a:t>Click to edit Master text styles</a:t>
            </a:r>
          </a:p>
        </p:txBody>
      </p:sp>
      <p:sp>
        <p:nvSpPr>
          <p:cNvPr id="20" name="Text Placeholder 19">
            <a:extLst>
              <a:ext uri="{FF2B5EF4-FFF2-40B4-BE49-F238E27FC236}">
                <a16:creationId xmlns:a16="http://schemas.microsoft.com/office/drawing/2014/main" id="{4432CC67-1365-E99A-A1AF-485201A120A2}"/>
              </a:ext>
            </a:extLst>
          </p:cNvPr>
          <p:cNvSpPr>
            <a:spLocks noGrp="1"/>
          </p:cNvSpPr>
          <p:nvPr>
            <p:ph type="body" sz="quarter" idx="16" hasCustomPrompt="1"/>
          </p:nvPr>
        </p:nvSpPr>
        <p:spPr>
          <a:xfrm>
            <a:off x="10164763" y="5878285"/>
            <a:ext cx="1537548" cy="260577"/>
          </a:xfrm>
        </p:spPr>
        <p:txBody>
          <a:bodyPr>
            <a:noAutofit/>
          </a:bodyPr>
          <a:lstStyle>
            <a:lvl1pPr marL="0" indent="0" algn="r">
              <a:buNone/>
              <a:defRPr sz="1000" b="1">
                <a:solidFill>
                  <a:schemeClr val="bg1"/>
                </a:solidFill>
              </a:defRPr>
            </a:lvl1pPr>
            <a:lvl2pPr marL="457200" indent="0">
              <a:buNone/>
              <a:defRPr sz="1000" b="1">
                <a:solidFill>
                  <a:schemeClr val="bg1"/>
                </a:solidFill>
              </a:defRPr>
            </a:lvl2pPr>
            <a:lvl3pPr marL="914400" indent="0">
              <a:buNone/>
              <a:defRPr sz="1000" b="1">
                <a:solidFill>
                  <a:schemeClr val="bg1"/>
                </a:solidFill>
              </a:defRPr>
            </a:lvl3pPr>
            <a:lvl4pPr marL="1371600" indent="0">
              <a:buNone/>
              <a:defRPr sz="1000" b="1">
                <a:solidFill>
                  <a:schemeClr val="bg1"/>
                </a:solidFill>
              </a:defRPr>
            </a:lvl4pPr>
            <a:lvl5pPr marL="1828800" indent="0">
              <a:buNone/>
              <a:defRPr sz="1000" b="1">
                <a:solidFill>
                  <a:schemeClr val="bg1"/>
                </a:solidFill>
              </a:defRPr>
            </a:lvl5pPr>
          </a:lstStyle>
          <a:p>
            <a:pPr lvl="0"/>
            <a:r>
              <a:rPr lang="en-GB"/>
              <a:t>Publication date</a:t>
            </a:r>
          </a:p>
        </p:txBody>
      </p:sp>
      <p:sp>
        <p:nvSpPr>
          <p:cNvPr id="22" name="Text Placeholder 21">
            <a:extLst>
              <a:ext uri="{FF2B5EF4-FFF2-40B4-BE49-F238E27FC236}">
                <a16:creationId xmlns:a16="http://schemas.microsoft.com/office/drawing/2014/main" id="{5BCF271F-8F6F-7C6E-8BD8-A0E4F3CD0D0C}"/>
              </a:ext>
            </a:extLst>
          </p:cNvPr>
          <p:cNvSpPr>
            <a:spLocks noGrp="1"/>
          </p:cNvSpPr>
          <p:nvPr>
            <p:ph type="body" sz="quarter" idx="17"/>
          </p:nvPr>
        </p:nvSpPr>
        <p:spPr>
          <a:xfrm>
            <a:off x="763588" y="5878513"/>
            <a:ext cx="4640262" cy="392112"/>
          </a:xfrm>
        </p:spPr>
        <p:txBody>
          <a:bodyPr>
            <a:noAutofit/>
          </a:bodyPr>
          <a:lstStyle>
            <a:lvl1pPr marL="0" indent="0">
              <a:buNone/>
              <a:defRPr sz="1000" b="1">
                <a:solidFill>
                  <a:schemeClr val="bg1"/>
                </a:solidFill>
              </a:defRPr>
            </a:lvl1pPr>
            <a:lvl2pPr marL="457200" indent="0">
              <a:buNone/>
              <a:defRPr sz="1000" b="1">
                <a:solidFill>
                  <a:schemeClr val="bg1"/>
                </a:solidFill>
              </a:defRPr>
            </a:lvl2pPr>
            <a:lvl3pPr marL="914400" indent="0">
              <a:buNone/>
              <a:defRPr sz="1000" b="1">
                <a:solidFill>
                  <a:schemeClr val="bg1"/>
                </a:solidFill>
              </a:defRPr>
            </a:lvl3pPr>
            <a:lvl4pPr marL="1371600" indent="0">
              <a:buNone/>
              <a:defRPr sz="1000" b="1">
                <a:solidFill>
                  <a:schemeClr val="bg1"/>
                </a:solidFill>
              </a:defRPr>
            </a:lvl4pPr>
            <a:lvl5pPr marL="1828800" indent="0">
              <a:buNone/>
              <a:defRPr sz="1000" b="1">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33382279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E16B3D-4A21-7813-20CE-CD3882BEBD76}"/>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233625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2" name="Freeform 41">
            <a:extLst>
              <a:ext uri="{FF2B5EF4-FFF2-40B4-BE49-F238E27FC236}">
                <a16:creationId xmlns:a16="http://schemas.microsoft.com/office/drawing/2014/main" id="{0C8738B9-BDCE-9340-21F9-70B650FF8243}"/>
              </a:ext>
            </a:extLst>
          </p:cNvPr>
          <p:cNvSpPr/>
          <p:nvPr userDrawn="1"/>
        </p:nvSpPr>
        <p:spPr>
          <a:xfrm>
            <a:off x="9046464" y="844588"/>
            <a:ext cx="3145536" cy="6007686"/>
          </a:xfrm>
          <a:custGeom>
            <a:avLst/>
            <a:gdLst>
              <a:gd name="connsiteX0" fmla="*/ 3145536 w 3145536"/>
              <a:gd name="connsiteY0" fmla="*/ 0 h 6007686"/>
              <a:gd name="connsiteX1" fmla="*/ 3145536 w 3145536"/>
              <a:gd name="connsiteY1" fmla="*/ 6007686 h 6007686"/>
              <a:gd name="connsiteX2" fmla="*/ 2718816 w 3145536"/>
              <a:gd name="connsiteY2" fmla="*/ 6001220 h 6007686"/>
              <a:gd name="connsiteX3" fmla="*/ 1219200 w 3145536"/>
              <a:gd name="connsiteY3" fmla="*/ 2691092 h 6007686"/>
              <a:gd name="connsiteX4" fmla="*/ 0 w 3145536"/>
              <a:gd name="connsiteY4" fmla="*/ 10884 h 6007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536" h="6007686">
                <a:moveTo>
                  <a:pt x="3145536" y="0"/>
                </a:moveTo>
                <a:lnTo>
                  <a:pt x="3145536" y="6007686"/>
                </a:lnTo>
                <a:lnTo>
                  <a:pt x="2718816" y="6001220"/>
                </a:lnTo>
                <a:lnTo>
                  <a:pt x="1219200" y="2691092"/>
                </a:lnTo>
                <a:lnTo>
                  <a:pt x="0" y="10884"/>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bg1"/>
              </a:solidFill>
            </a:endParaRPr>
          </a:p>
        </p:txBody>
      </p:sp>
      <p:sp>
        <p:nvSpPr>
          <p:cNvPr id="38" name="Rectangle 37">
            <a:extLst>
              <a:ext uri="{FF2B5EF4-FFF2-40B4-BE49-F238E27FC236}">
                <a16:creationId xmlns:a16="http://schemas.microsoft.com/office/drawing/2014/main" id="{2896E16F-7500-71F9-D8F7-1A23392E40DC}"/>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394563" y="183492"/>
            <a:ext cx="5413301" cy="506586"/>
          </a:xfrm>
        </p:spPr>
        <p:txBody>
          <a:bodyPr>
            <a:noAutofit/>
          </a:bodyPr>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hasCustomPrompt="1"/>
          </p:nvPr>
        </p:nvSpPr>
        <p:spPr>
          <a:xfrm>
            <a:off x="572377" y="2731469"/>
            <a:ext cx="6741889" cy="2901156"/>
          </a:xfrm>
        </p:spPr>
        <p:txBody>
          <a:bodyPr>
            <a:normAutofit/>
          </a:bodyPr>
          <a:lstStyle>
            <a:lvl1pPr>
              <a:defRPr sz="900"/>
            </a:lvl1pPr>
            <a:lvl2pPr>
              <a:defRPr sz="900"/>
            </a:lvl2pPr>
            <a:lvl3pPr>
              <a:defRPr sz="900"/>
            </a:lvl3pPr>
            <a:lvl4pPr>
              <a:defRPr sz="900"/>
            </a:lvl4pPr>
            <a:lvl5pPr>
              <a:defRPr sz="900"/>
            </a:lvl5pPr>
          </a:lstStyle>
          <a:p>
            <a:pPr lvl="0"/>
            <a:r>
              <a:rPr lang="en-GB"/>
              <a:t>Introduction text</a:t>
            </a:r>
          </a:p>
          <a:p>
            <a:pPr lvl="1"/>
            <a:r>
              <a:rPr lang="en-GB"/>
              <a:t>Second level</a:t>
            </a:r>
          </a:p>
          <a:p>
            <a:pPr lvl="2"/>
            <a:r>
              <a:rPr lang="en-GB"/>
              <a:t>Third level</a:t>
            </a:r>
          </a:p>
          <a:p>
            <a:pPr lvl="3"/>
            <a:r>
              <a:rPr lang="en-GB"/>
              <a:t>Fourth level</a:t>
            </a:r>
          </a:p>
          <a:p>
            <a:pPr lvl="4"/>
            <a:r>
              <a:rPr lang="en-GB"/>
              <a:t>Fifth level</a:t>
            </a:r>
          </a:p>
        </p:txBody>
      </p:sp>
      <p:sp>
        <p:nvSpPr>
          <p:cNvPr id="5" name="Picture Placeholder 4">
            <a:extLst>
              <a:ext uri="{FF2B5EF4-FFF2-40B4-BE49-F238E27FC236}">
                <a16:creationId xmlns:a16="http://schemas.microsoft.com/office/drawing/2014/main" id="{EB53C974-D28F-CF7B-C4E4-81FA7EB554C6}"/>
              </a:ext>
            </a:extLst>
          </p:cNvPr>
          <p:cNvSpPr>
            <a:spLocks noGrp="1"/>
          </p:cNvSpPr>
          <p:nvPr>
            <p:ph type="pic" sz="quarter" idx="14"/>
          </p:nvPr>
        </p:nvSpPr>
        <p:spPr>
          <a:xfrm>
            <a:off x="8116747" y="2819103"/>
            <a:ext cx="3716452" cy="4062670"/>
          </a:xfrm>
          <a:prstGeom prst="triangle">
            <a:avLst>
              <a:gd name="adj" fmla="val 50000"/>
            </a:avLst>
          </a:prstGeom>
          <a:pattFill prst="pct75">
            <a:fgClr>
              <a:schemeClr val="bg2"/>
            </a:fgClr>
            <a:bgClr>
              <a:schemeClr val="bg1"/>
            </a:bgClr>
          </a:pattFill>
        </p:spPr>
        <p:txBody>
          <a:bodyPr/>
          <a:lstStyle/>
          <a:p>
            <a:endParaRPr lang="en-GB"/>
          </a:p>
        </p:txBody>
      </p:sp>
      <p:sp>
        <p:nvSpPr>
          <p:cNvPr id="12" name="Text Placeholder 11">
            <a:extLst>
              <a:ext uri="{FF2B5EF4-FFF2-40B4-BE49-F238E27FC236}">
                <a16:creationId xmlns:a16="http://schemas.microsoft.com/office/drawing/2014/main" id="{31D45153-D5FA-DB5F-56AD-123BA8D33599}"/>
              </a:ext>
            </a:extLst>
          </p:cNvPr>
          <p:cNvSpPr>
            <a:spLocks noGrp="1"/>
          </p:cNvSpPr>
          <p:nvPr>
            <p:ph type="body" sz="quarter" idx="15" hasCustomPrompt="1"/>
          </p:nvPr>
        </p:nvSpPr>
        <p:spPr>
          <a:xfrm>
            <a:off x="572377" y="1225375"/>
            <a:ext cx="3262312"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000">
                <a:latin typeface="Baskerville" panose="02020502070401020303" pitchFamily="18" charset="0"/>
                <a:ea typeface="Baskerville" panose="02020502070401020303" pitchFamily="18" charset="0"/>
              </a:defRPr>
            </a:lvl2pPr>
            <a:lvl3pPr marL="914400" indent="0">
              <a:buNone/>
              <a:defRPr sz="1000">
                <a:latin typeface="Baskerville" panose="02020502070401020303" pitchFamily="18" charset="0"/>
                <a:ea typeface="Baskerville" panose="02020502070401020303" pitchFamily="18" charset="0"/>
              </a:defRPr>
            </a:lvl3pPr>
            <a:lvl4pPr marL="1371600" indent="0">
              <a:buNone/>
              <a:defRPr sz="1000">
                <a:latin typeface="Baskerville" panose="02020502070401020303" pitchFamily="18" charset="0"/>
                <a:ea typeface="Baskerville" panose="02020502070401020303" pitchFamily="18" charset="0"/>
              </a:defRPr>
            </a:lvl4pPr>
            <a:lvl5pPr marL="1828800" indent="0">
              <a:buNone/>
              <a:defRPr sz="1000">
                <a:latin typeface="Baskerville" panose="02020502070401020303" pitchFamily="18" charset="0"/>
                <a:ea typeface="Baskerville" panose="02020502070401020303" pitchFamily="18" charset="0"/>
              </a:defRPr>
            </a:lvl5pPr>
          </a:lstStyle>
          <a:p>
            <a:pPr lvl="0"/>
            <a:r>
              <a:rPr lang="en-GB"/>
              <a:t>Supplier name:</a:t>
            </a:r>
          </a:p>
        </p:txBody>
      </p:sp>
      <p:sp>
        <p:nvSpPr>
          <p:cNvPr id="14" name="Text Placeholder 13">
            <a:extLst>
              <a:ext uri="{FF2B5EF4-FFF2-40B4-BE49-F238E27FC236}">
                <a16:creationId xmlns:a16="http://schemas.microsoft.com/office/drawing/2014/main" id="{25CA7F94-2291-994E-7AD9-6003CFAFBEF8}"/>
              </a:ext>
            </a:extLst>
          </p:cNvPr>
          <p:cNvSpPr>
            <a:spLocks noGrp="1"/>
          </p:cNvSpPr>
          <p:nvPr>
            <p:ph type="body" sz="quarter" idx="16" hasCustomPrompt="1"/>
          </p:nvPr>
        </p:nvSpPr>
        <p:spPr>
          <a:xfrm>
            <a:off x="572377" y="1557924"/>
            <a:ext cx="3262312" cy="396000"/>
          </a:xfrm>
          <a:solidFill>
            <a:schemeClr val="bg2">
              <a:alpha val="70000"/>
            </a:schemeClr>
          </a:solidFill>
        </p:spPr>
        <p:txBody>
          <a:bodyPr anchor="ctr">
            <a:normAutofit/>
          </a:bodyPr>
          <a:lstStyle>
            <a:lvl1pPr marL="0" indent="0">
              <a:buNone/>
              <a:defRPr sz="900" b="0">
                <a:latin typeface="Verdana" panose="020B0604030504040204" pitchFamily="34" charset="0"/>
                <a:ea typeface="Verdana" panose="020B0604030504040204" pitchFamily="34" charset="0"/>
                <a:cs typeface="Verdana" panose="020B0604030504040204" pitchFamily="34" charset="0"/>
              </a:defRPr>
            </a:lvl1pPr>
            <a:lvl2pPr marL="457200" indent="0">
              <a:buNone/>
              <a:defRPr>
                <a:latin typeface="Verdana" panose="020B0604030504040204" pitchFamily="34" charset="0"/>
                <a:ea typeface="Verdana" panose="020B0604030504040204" pitchFamily="34" charset="0"/>
                <a:cs typeface="Verdana" panose="020B0604030504040204" pitchFamily="34" charset="0"/>
              </a:defRPr>
            </a:lvl2pPr>
            <a:lvl3pPr marL="914400" indent="0">
              <a:buNone/>
              <a:defRPr>
                <a:latin typeface="Verdana" panose="020B0604030504040204" pitchFamily="34" charset="0"/>
                <a:ea typeface="Verdana" panose="020B0604030504040204" pitchFamily="34" charset="0"/>
                <a:cs typeface="Verdana" panose="020B0604030504040204" pitchFamily="34" charset="0"/>
              </a:defRPr>
            </a:lvl3pPr>
            <a:lvl4pPr marL="1371600" indent="0">
              <a:buNone/>
              <a:defRPr>
                <a:latin typeface="Verdana" panose="020B0604030504040204" pitchFamily="34" charset="0"/>
                <a:ea typeface="Verdana" panose="020B0604030504040204" pitchFamily="34" charset="0"/>
                <a:cs typeface="Verdana" panose="020B0604030504040204" pitchFamily="34" charset="0"/>
              </a:defRPr>
            </a:lvl4pPr>
            <a:lvl5pPr marL="1828800" indent="0">
              <a:buNone/>
              <a:defRPr>
                <a:latin typeface="Verdana" panose="020B0604030504040204" pitchFamily="34" charset="0"/>
                <a:ea typeface="Verdana" panose="020B0604030504040204" pitchFamily="34" charset="0"/>
                <a:cs typeface="Verdana" panose="020B0604030504040204" pitchFamily="34" charset="0"/>
              </a:defRPr>
            </a:lvl5pPr>
          </a:lstStyle>
          <a:p>
            <a:r>
              <a:rPr lang="en-GB" sz="900" b="1"/>
              <a:t>[</a:t>
            </a:r>
            <a:r>
              <a:rPr lang="en-GB" sz="900" b="1" err="1"/>
              <a:t>Data.ClientName</a:t>
            </a:r>
            <a:r>
              <a:rPr lang="en-GB" sz="900" b="1"/>
              <a:t>]</a:t>
            </a:r>
          </a:p>
        </p:txBody>
      </p:sp>
      <p:sp>
        <p:nvSpPr>
          <p:cNvPr id="17" name="Oval 16">
            <a:extLst>
              <a:ext uri="{FF2B5EF4-FFF2-40B4-BE49-F238E27FC236}">
                <a16:creationId xmlns:a16="http://schemas.microsoft.com/office/drawing/2014/main" id="{BF25963C-F34C-C7A1-9EC3-A0600A2C9F86}"/>
              </a:ext>
            </a:extLst>
          </p:cNvPr>
          <p:cNvSpPr/>
          <p:nvPr userDrawn="1"/>
        </p:nvSpPr>
        <p:spPr>
          <a:xfrm>
            <a:off x="8830408" y="1349050"/>
            <a:ext cx="1579418" cy="15794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E6556A1F-544B-CBF3-CD92-ACB56DB2C7CF}"/>
              </a:ext>
            </a:extLst>
          </p:cNvPr>
          <p:cNvSpPr txBox="1"/>
          <p:nvPr userDrawn="1"/>
        </p:nvSpPr>
        <p:spPr>
          <a:xfrm>
            <a:off x="8918933" y="1762871"/>
            <a:ext cx="1402368" cy="461665"/>
          </a:xfrm>
          <a:prstGeom prst="rect">
            <a:avLst/>
          </a:prstGeom>
          <a:noFill/>
        </p:spPr>
        <p:txBody>
          <a:bodyPr wrap="square" rtlCol="0">
            <a:spAutoFit/>
          </a:bodyPr>
          <a:lstStyle/>
          <a:p>
            <a:pPr algn="ctr"/>
            <a:r>
              <a:rPr lang="en-GB" sz="1200">
                <a:solidFill>
                  <a:schemeClr val="bg1"/>
                </a:solidFill>
                <a:latin typeface="Baskerville" panose="02020502070401020303" pitchFamily="18" charset="0"/>
                <a:ea typeface="Baskerville" panose="02020502070401020303" pitchFamily="18" charset="0"/>
              </a:rPr>
              <a:t>Commitment to achieving Net Zero:</a:t>
            </a:r>
          </a:p>
        </p:txBody>
      </p:sp>
      <p:sp>
        <p:nvSpPr>
          <p:cNvPr id="22" name="Text Placeholder 21">
            <a:extLst>
              <a:ext uri="{FF2B5EF4-FFF2-40B4-BE49-F238E27FC236}">
                <a16:creationId xmlns:a16="http://schemas.microsoft.com/office/drawing/2014/main" id="{0E97664C-DE77-DBE0-34F4-82941A53C4AC}"/>
              </a:ext>
            </a:extLst>
          </p:cNvPr>
          <p:cNvSpPr>
            <a:spLocks noGrp="1"/>
          </p:cNvSpPr>
          <p:nvPr>
            <p:ph type="body" sz="quarter" idx="17" hasCustomPrompt="1"/>
          </p:nvPr>
        </p:nvSpPr>
        <p:spPr>
          <a:xfrm>
            <a:off x="8862117" y="2185056"/>
            <a:ext cx="1492250" cy="909662"/>
          </a:xfrm>
        </p:spPr>
        <p:txBody>
          <a:bodyPr tIns="0">
            <a:noAutofit/>
          </a:bodyPr>
          <a:lstStyle>
            <a:lvl1pPr marL="0" indent="0" algn="ctr">
              <a:buNone/>
              <a:defRPr sz="3200">
                <a:solidFill>
                  <a:schemeClr val="bg1"/>
                </a:solidFill>
                <a:latin typeface="Baskerville" panose="02020502070401020303" pitchFamily="18" charset="0"/>
                <a:ea typeface="Baskerville" panose="02020502070401020303" pitchFamily="18" charset="0"/>
              </a:defRPr>
            </a:lvl1pPr>
            <a:lvl2pPr marL="457200" indent="0">
              <a:buNone/>
              <a:defRPr sz="4400">
                <a:solidFill>
                  <a:schemeClr val="bg1"/>
                </a:solidFill>
              </a:defRPr>
            </a:lvl2pPr>
            <a:lvl3pPr marL="914400" indent="0">
              <a:buNone/>
              <a:defRPr sz="4400">
                <a:solidFill>
                  <a:schemeClr val="bg1"/>
                </a:solidFill>
              </a:defRPr>
            </a:lvl3pPr>
            <a:lvl4pPr marL="1371600" indent="0" algn="ctr">
              <a:buNone/>
              <a:defRPr sz="4400">
                <a:solidFill>
                  <a:schemeClr val="bg1"/>
                </a:solidFill>
              </a:defRPr>
            </a:lvl4pPr>
            <a:lvl5pPr marL="1828800" indent="0">
              <a:buNone/>
              <a:defRPr sz="4400">
                <a:solidFill>
                  <a:schemeClr val="bg1"/>
                </a:solidFill>
              </a:defRPr>
            </a:lvl5pPr>
          </a:lstStyle>
          <a:p>
            <a:pPr lvl="0"/>
            <a:r>
              <a:rPr lang="en-GB"/>
              <a:t>Year</a:t>
            </a:r>
          </a:p>
        </p:txBody>
      </p:sp>
      <p:sp>
        <p:nvSpPr>
          <p:cNvPr id="24" name="Text Placeholder 23">
            <a:extLst>
              <a:ext uri="{FF2B5EF4-FFF2-40B4-BE49-F238E27FC236}">
                <a16:creationId xmlns:a16="http://schemas.microsoft.com/office/drawing/2014/main" id="{06AD7698-265C-B98D-3A23-1949668E7A82}"/>
              </a:ext>
            </a:extLst>
          </p:cNvPr>
          <p:cNvSpPr>
            <a:spLocks noGrp="1"/>
          </p:cNvSpPr>
          <p:nvPr>
            <p:ph type="body" sz="quarter" idx="18" hasCustomPrompt="1"/>
          </p:nvPr>
        </p:nvSpPr>
        <p:spPr>
          <a:xfrm>
            <a:off x="4051953" y="1225375"/>
            <a:ext cx="3262313"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Publication date:</a:t>
            </a:r>
          </a:p>
        </p:txBody>
      </p:sp>
      <p:sp>
        <p:nvSpPr>
          <p:cNvPr id="26" name="Text Placeholder 25">
            <a:extLst>
              <a:ext uri="{FF2B5EF4-FFF2-40B4-BE49-F238E27FC236}">
                <a16:creationId xmlns:a16="http://schemas.microsoft.com/office/drawing/2014/main" id="{BE135177-7D29-6CD5-5F9C-DD73FA4F5D29}"/>
              </a:ext>
            </a:extLst>
          </p:cNvPr>
          <p:cNvSpPr>
            <a:spLocks noGrp="1"/>
          </p:cNvSpPr>
          <p:nvPr>
            <p:ph type="body" sz="quarter" idx="19" hasCustomPrompt="1"/>
          </p:nvPr>
        </p:nvSpPr>
        <p:spPr>
          <a:xfrm>
            <a:off x="4051953" y="1557924"/>
            <a:ext cx="3262313" cy="396000"/>
          </a:xfrm>
          <a:solidFill>
            <a:schemeClr val="bg2">
              <a:alpha val="70000"/>
            </a:schemeClr>
          </a:solidFill>
        </p:spPr>
        <p:txBody>
          <a:bodyPr anchor="ctr">
            <a:noAutofit/>
          </a:bodyPr>
          <a:lstStyle>
            <a:lvl1pPr marL="0" indent="0">
              <a:buNone/>
              <a:defRPr sz="900" b="1">
                <a:latin typeface="Verdana" panose="020B0604030504040204" pitchFamily="34" charset="0"/>
                <a:ea typeface="Verdana" panose="020B0604030504040204" pitchFamily="34" charset="0"/>
                <a:cs typeface="Verdana" panose="020B0604030504040204" pitchFamily="34" charset="0"/>
              </a:defRPr>
            </a:lvl1pPr>
            <a:lvl2pPr marL="457200" indent="0">
              <a:buNone/>
              <a:defRPr sz="900" b="1">
                <a:latin typeface="Verdana" panose="020B0604030504040204" pitchFamily="34" charset="0"/>
                <a:ea typeface="Verdana" panose="020B0604030504040204" pitchFamily="34" charset="0"/>
                <a:cs typeface="Verdana" panose="020B0604030504040204" pitchFamily="34" charset="0"/>
              </a:defRPr>
            </a:lvl2pPr>
            <a:lvl3pPr marL="914400" indent="0">
              <a:buNone/>
              <a:defRPr sz="900" b="1">
                <a:latin typeface="Verdana" panose="020B0604030504040204" pitchFamily="34" charset="0"/>
                <a:ea typeface="Verdana" panose="020B0604030504040204" pitchFamily="34" charset="0"/>
                <a:cs typeface="Verdana" panose="020B0604030504040204" pitchFamily="34" charset="0"/>
              </a:defRPr>
            </a:lvl3pPr>
            <a:lvl4pPr marL="1371600" indent="0">
              <a:buNone/>
              <a:defRPr sz="900" b="1">
                <a:latin typeface="Verdana" panose="020B0604030504040204" pitchFamily="34" charset="0"/>
                <a:ea typeface="Verdana" panose="020B0604030504040204" pitchFamily="34" charset="0"/>
                <a:cs typeface="Verdana" panose="020B0604030504040204" pitchFamily="34" charset="0"/>
              </a:defRPr>
            </a:lvl4pPr>
            <a:lvl5pPr marL="1828800" indent="0">
              <a:buNone/>
              <a:defRPr sz="900" b="1">
                <a:latin typeface="Verdana" panose="020B0604030504040204" pitchFamily="34" charset="0"/>
                <a:ea typeface="Verdana" panose="020B0604030504040204" pitchFamily="34" charset="0"/>
                <a:cs typeface="Verdana" panose="020B0604030504040204" pitchFamily="34" charset="0"/>
              </a:defRPr>
            </a:lvl5pPr>
          </a:lstStyle>
          <a:p>
            <a:pPr lvl="0"/>
            <a:r>
              <a:rPr lang="en-GB"/>
              <a:t>[</a:t>
            </a:r>
            <a:r>
              <a:rPr lang="en-GB" err="1"/>
              <a:t>Data.NetZeroYear</a:t>
            </a:r>
            <a:r>
              <a:rPr lang="en-GB"/>
              <a:t>]</a:t>
            </a:r>
          </a:p>
        </p:txBody>
      </p:sp>
      <p:pic>
        <p:nvPicPr>
          <p:cNvPr id="28" name="Graphic 27" descr="Leaf outline">
            <a:extLst>
              <a:ext uri="{FF2B5EF4-FFF2-40B4-BE49-F238E27FC236}">
                <a16:creationId xmlns:a16="http://schemas.microsoft.com/office/drawing/2014/main" id="{9DF2CF03-0C71-9BEC-7569-6A28D4DACE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424173" y="1406876"/>
            <a:ext cx="391886" cy="391886"/>
          </a:xfrm>
          <a:prstGeom prst="rect">
            <a:avLst/>
          </a:prstGeom>
        </p:spPr>
      </p:pic>
      <p:cxnSp>
        <p:nvCxnSpPr>
          <p:cNvPr id="33" name="Straight Connector 32">
            <a:extLst>
              <a:ext uri="{FF2B5EF4-FFF2-40B4-BE49-F238E27FC236}">
                <a16:creationId xmlns:a16="http://schemas.microsoft.com/office/drawing/2014/main" id="{14E2C4B9-7D18-F841-1C28-F15452A59002}"/>
              </a:ext>
            </a:extLst>
          </p:cNvPr>
          <p:cNvCxnSpPr>
            <a:cxnSpLocks/>
          </p:cNvCxnSpPr>
          <p:nvPr userDrawn="1"/>
        </p:nvCxnSpPr>
        <p:spPr>
          <a:xfrm>
            <a:off x="571830" y="2138759"/>
            <a:ext cx="6742436"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36" name="Text Placeholder 35">
            <a:extLst>
              <a:ext uri="{FF2B5EF4-FFF2-40B4-BE49-F238E27FC236}">
                <a16:creationId xmlns:a16="http://schemas.microsoft.com/office/drawing/2014/main" id="{39C651FD-7E91-1C44-81FB-F06C820528E4}"/>
              </a:ext>
            </a:extLst>
          </p:cNvPr>
          <p:cNvSpPr>
            <a:spLocks noGrp="1"/>
          </p:cNvSpPr>
          <p:nvPr>
            <p:ph type="body" sz="quarter" idx="20" hasCustomPrompt="1"/>
          </p:nvPr>
        </p:nvSpPr>
        <p:spPr>
          <a:xfrm>
            <a:off x="562560" y="2330589"/>
            <a:ext cx="3262313" cy="327934"/>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Report purpose:</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a:xfrm>
            <a:off x="11298470" y="6348835"/>
            <a:ext cx="701040" cy="365125"/>
          </a:xfrm>
        </p:spPr>
        <p:txBody>
          <a:bodyPr/>
          <a:lstStyle>
            <a:lvl1pPr>
              <a:defRPr>
                <a:solidFill>
                  <a:schemeClr val="bg1"/>
                </a:solidFill>
              </a:defRPr>
            </a:lvl1pPr>
          </a:lstStyle>
          <a:p>
            <a:fld id="{79A14681-099A-2E44-B31D-F483AC1E37F0}" type="slidenum">
              <a:rPr lang="en-GB" smtClean="0"/>
              <a:pPr/>
              <a:t>‹#›</a:t>
            </a:fld>
            <a:endParaRPr lang="en-GB"/>
          </a:p>
        </p:txBody>
      </p:sp>
    </p:spTree>
    <p:extLst>
      <p:ext uri="{BB962C8B-B14F-4D97-AF65-F5344CB8AC3E}">
        <p14:creationId xmlns:p14="http://schemas.microsoft.com/office/powerpoint/2010/main" val="7275597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2896E16F-7500-71F9-D8F7-1A23392E40DC}"/>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394563" y="183492"/>
            <a:ext cx="5413301" cy="506586"/>
          </a:xfrm>
        </p:spPr>
        <p:txBody>
          <a:bodyPr>
            <a:noAutofit/>
          </a:bodyPr>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hasCustomPrompt="1"/>
          </p:nvPr>
        </p:nvSpPr>
        <p:spPr>
          <a:xfrm>
            <a:off x="572377" y="2731469"/>
            <a:ext cx="6279527" cy="2901156"/>
          </a:xfrm>
        </p:spPr>
        <p:txBody>
          <a:bodyPr>
            <a:normAutofit/>
          </a:bodyPr>
          <a:lstStyle>
            <a:lvl1pPr>
              <a:defRPr sz="900"/>
            </a:lvl1pPr>
            <a:lvl2pPr>
              <a:defRPr sz="900"/>
            </a:lvl2pPr>
            <a:lvl3pPr>
              <a:defRPr sz="900"/>
            </a:lvl3pPr>
            <a:lvl4pPr>
              <a:defRPr sz="900"/>
            </a:lvl4pPr>
            <a:lvl5pPr>
              <a:defRPr sz="900"/>
            </a:lvl5pPr>
          </a:lstStyle>
          <a:p>
            <a:pPr lvl="0"/>
            <a:r>
              <a:rPr lang="en-GB"/>
              <a:t>Introduction text</a:t>
            </a:r>
          </a:p>
          <a:p>
            <a:pPr lvl="1"/>
            <a:r>
              <a:rPr lang="en-GB"/>
              <a:t>Second level</a:t>
            </a:r>
          </a:p>
          <a:p>
            <a:pPr lvl="2"/>
            <a:r>
              <a:rPr lang="en-GB"/>
              <a:t>Third level</a:t>
            </a:r>
          </a:p>
          <a:p>
            <a:pPr lvl="3"/>
            <a:r>
              <a:rPr lang="en-GB"/>
              <a:t>Fourth level</a:t>
            </a:r>
          </a:p>
          <a:p>
            <a:pPr lvl="4"/>
            <a:r>
              <a:rPr lang="en-GB"/>
              <a:t>Fifth level</a:t>
            </a:r>
          </a:p>
        </p:txBody>
      </p:sp>
      <p:sp>
        <p:nvSpPr>
          <p:cNvPr id="12" name="Text Placeholder 11">
            <a:extLst>
              <a:ext uri="{FF2B5EF4-FFF2-40B4-BE49-F238E27FC236}">
                <a16:creationId xmlns:a16="http://schemas.microsoft.com/office/drawing/2014/main" id="{31D45153-D5FA-DB5F-56AD-123BA8D33599}"/>
              </a:ext>
            </a:extLst>
          </p:cNvPr>
          <p:cNvSpPr>
            <a:spLocks noGrp="1"/>
          </p:cNvSpPr>
          <p:nvPr>
            <p:ph type="body" sz="quarter" idx="15" hasCustomPrompt="1"/>
          </p:nvPr>
        </p:nvSpPr>
        <p:spPr>
          <a:xfrm>
            <a:off x="572377" y="1225375"/>
            <a:ext cx="3043790"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000">
                <a:latin typeface="Baskerville" panose="02020502070401020303" pitchFamily="18" charset="0"/>
                <a:ea typeface="Baskerville" panose="02020502070401020303" pitchFamily="18" charset="0"/>
              </a:defRPr>
            </a:lvl2pPr>
            <a:lvl3pPr marL="914400" indent="0">
              <a:buNone/>
              <a:defRPr sz="1000">
                <a:latin typeface="Baskerville" panose="02020502070401020303" pitchFamily="18" charset="0"/>
                <a:ea typeface="Baskerville" panose="02020502070401020303" pitchFamily="18" charset="0"/>
              </a:defRPr>
            </a:lvl3pPr>
            <a:lvl4pPr marL="1371600" indent="0">
              <a:buNone/>
              <a:defRPr sz="1000">
                <a:latin typeface="Baskerville" panose="02020502070401020303" pitchFamily="18" charset="0"/>
                <a:ea typeface="Baskerville" panose="02020502070401020303" pitchFamily="18" charset="0"/>
              </a:defRPr>
            </a:lvl4pPr>
            <a:lvl5pPr marL="1828800" indent="0">
              <a:buNone/>
              <a:defRPr sz="1000">
                <a:latin typeface="Baskerville" panose="02020502070401020303" pitchFamily="18" charset="0"/>
                <a:ea typeface="Baskerville" panose="02020502070401020303" pitchFamily="18" charset="0"/>
              </a:defRPr>
            </a:lvl5pPr>
          </a:lstStyle>
          <a:p>
            <a:pPr lvl="0"/>
            <a:r>
              <a:rPr lang="en-GB"/>
              <a:t>Supplier name:</a:t>
            </a:r>
          </a:p>
        </p:txBody>
      </p:sp>
      <p:sp>
        <p:nvSpPr>
          <p:cNvPr id="14" name="Text Placeholder 13">
            <a:extLst>
              <a:ext uri="{FF2B5EF4-FFF2-40B4-BE49-F238E27FC236}">
                <a16:creationId xmlns:a16="http://schemas.microsoft.com/office/drawing/2014/main" id="{25CA7F94-2291-994E-7AD9-6003CFAFBEF8}"/>
              </a:ext>
            </a:extLst>
          </p:cNvPr>
          <p:cNvSpPr>
            <a:spLocks noGrp="1"/>
          </p:cNvSpPr>
          <p:nvPr>
            <p:ph type="body" sz="quarter" idx="16" hasCustomPrompt="1"/>
          </p:nvPr>
        </p:nvSpPr>
        <p:spPr>
          <a:xfrm>
            <a:off x="572377" y="1557924"/>
            <a:ext cx="3043790" cy="396000"/>
          </a:xfrm>
          <a:solidFill>
            <a:schemeClr val="bg2">
              <a:alpha val="70000"/>
            </a:schemeClr>
          </a:solidFill>
        </p:spPr>
        <p:txBody>
          <a:bodyPr anchor="ctr">
            <a:normAutofit/>
          </a:bodyPr>
          <a:lstStyle>
            <a:lvl1pPr marL="0" indent="0">
              <a:buNone/>
              <a:defRPr sz="900" b="0">
                <a:latin typeface="Verdana" panose="020B0604030504040204" pitchFamily="34" charset="0"/>
                <a:ea typeface="Verdana" panose="020B0604030504040204" pitchFamily="34" charset="0"/>
                <a:cs typeface="Verdana" panose="020B0604030504040204" pitchFamily="34" charset="0"/>
              </a:defRPr>
            </a:lvl1pPr>
            <a:lvl2pPr marL="457200" indent="0">
              <a:buNone/>
              <a:defRPr>
                <a:latin typeface="Verdana" panose="020B0604030504040204" pitchFamily="34" charset="0"/>
                <a:ea typeface="Verdana" panose="020B0604030504040204" pitchFamily="34" charset="0"/>
                <a:cs typeface="Verdana" panose="020B0604030504040204" pitchFamily="34" charset="0"/>
              </a:defRPr>
            </a:lvl2pPr>
            <a:lvl3pPr marL="914400" indent="0">
              <a:buNone/>
              <a:defRPr>
                <a:latin typeface="Verdana" panose="020B0604030504040204" pitchFamily="34" charset="0"/>
                <a:ea typeface="Verdana" panose="020B0604030504040204" pitchFamily="34" charset="0"/>
                <a:cs typeface="Verdana" panose="020B0604030504040204" pitchFamily="34" charset="0"/>
              </a:defRPr>
            </a:lvl3pPr>
            <a:lvl4pPr marL="1371600" indent="0">
              <a:buNone/>
              <a:defRPr>
                <a:latin typeface="Verdana" panose="020B0604030504040204" pitchFamily="34" charset="0"/>
                <a:ea typeface="Verdana" panose="020B0604030504040204" pitchFamily="34" charset="0"/>
                <a:cs typeface="Verdana" panose="020B0604030504040204" pitchFamily="34" charset="0"/>
              </a:defRPr>
            </a:lvl4pPr>
            <a:lvl5pPr marL="1828800" indent="0">
              <a:buNone/>
              <a:defRPr>
                <a:latin typeface="Verdana" panose="020B0604030504040204" pitchFamily="34" charset="0"/>
                <a:ea typeface="Verdana" panose="020B0604030504040204" pitchFamily="34" charset="0"/>
                <a:cs typeface="Verdana" panose="020B0604030504040204" pitchFamily="34" charset="0"/>
              </a:defRPr>
            </a:lvl5pPr>
          </a:lstStyle>
          <a:p>
            <a:r>
              <a:rPr lang="en-GB" sz="900" b="1"/>
              <a:t>[</a:t>
            </a:r>
            <a:r>
              <a:rPr lang="en-GB" sz="900" b="1" err="1"/>
              <a:t>Data.ClientName</a:t>
            </a:r>
            <a:r>
              <a:rPr lang="en-GB" sz="900" b="1"/>
              <a:t>]</a:t>
            </a:r>
          </a:p>
        </p:txBody>
      </p:sp>
      <p:sp>
        <p:nvSpPr>
          <p:cNvPr id="24" name="Text Placeholder 23">
            <a:extLst>
              <a:ext uri="{FF2B5EF4-FFF2-40B4-BE49-F238E27FC236}">
                <a16:creationId xmlns:a16="http://schemas.microsoft.com/office/drawing/2014/main" id="{06AD7698-265C-B98D-3A23-1949668E7A82}"/>
              </a:ext>
            </a:extLst>
          </p:cNvPr>
          <p:cNvSpPr>
            <a:spLocks noGrp="1"/>
          </p:cNvSpPr>
          <p:nvPr>
            <p:ph type="body" sz="quarter" idx="18" hasCustomPrompt="1"/>
          </p:nvPr>
        </p:nvSpPr>
        <p:spPr>
          <a:xfrm>
            <a:off x="3808113" y="1225375"/>
            <a:ext cx="3043791"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Publication date:</a:t>
            </a:r>
          </a:p>
        </p:txBody>
      </p:sp>
      <p:sp>
        <p:nvSpPr>
          <p:cNvPr id="26" name="Text Placeholder 25">
            <a:extLst>
              <a:ext uri="{FF2B5EF4-FFF2-40B4-BE49-F238E27FC236}">
                <a16:creationId xmlns:a16="http://schemas.microsoft.com/office/drawing/2014/main" id="{BE135177-7D29-6CD5-5F9C-DD73FA4F5D29}"/>
              </a:ext>
            </a:extLst>
          </p:cNvPr>
          <p:cNvSpPr>
            <a:spLocks noGrp="1"/>
          </p:cNvSpPr>
          <p:nvPr>
            <p:ph type="body" sz="quarter" idx="19" hasCustomPrompt="1"/>
          </p:nvPr>
        </p:nvSpPr>
        <p:spPr>
          <a:xfrm>
            <a:off x="3808113" y="1557924"/>
            <a:ext cx="3043791" cy="396000"/>
          </a:xfrm>
          <a:solidFill>
            <a:schemeClr val="bg2">
              <a:alpha val="70000"/>
            </a:schemeClr>
          </a:solidFill>
        </p:spPr>
        <p:txBody>
          <a:bodyPr anchor="ctr">
            <a:noAutofit/>
          </a:bodyPr>
          <a:lstStyle>
            <a:lvl1pPr marL="0" indent="0">
              <a:buNone/>
              <a:defRPr sz="900" b="1">
                <a:latin typeface="Verdana" panose="020B0604030504040204" pitchFamily="34" charset="0"/>
                <a:ea typeface="Verdana" panose="020B0604030504040204" pitchFamily="34" charset="0"/>
                <a:cs typeface="Verdana" panose="020B0604030504040204" pitchFamily="34" charset="0"/>
              </a:defRPr>
            </a:lvl1pPr>
            <a:lvl2pPr marL="457200" indent="0">
              <a:buNone/>
              <a:defRPr sz="900" b="1">
                <a:latin typeface="Verdana" panose="020B0604030504040204" pitchFamily="34" charset="0"/>
                <a:ea typeface="Verdana" panose="020B0604030504040204" pitchFamily="34" charset="0"/>
                <a:cs typeface="Verdana" panose="020B0604030504040204" pitchFamily="34" charset="0"/>
              </a:defRPr>
            </a:lvl2pPr>
            <a:lvl3pPr marL="914400" indent="0">
              <a:buNone/>
              <a:defRPr sz="900" b="1">
                <a:latin typeface="Verdana" panose="020B0604030504040204" pitchFamily="34" charset="0"/>
                <a:ea typeface="Verdana" panose="020B0604030504040204" pitchFamily="34" charset="0"/>
                <a:cs typeface="Verdana" panose="020B0604030504040204" pitchFamily="34" charset="0"/>
              </a:defRPr>
            </a:lvl3pPr>
            <a:lvl4pPr marL="1371600" indent="0">
              <a:buNone/>
              <a:defRPr sz="900" b="1">
                <a:latin typeface="Verdana" panose="020B0604030504040204" pitchFamily="34" charset="0"/>
                <a:ea typeface="Verdana" panose="020B0604030504040204" pitchFamily="34" charset="0"/>
                <a:cs typeface="Verdana" panose="020B0604030504040204" pitchFamily="34" charset="0"/>
              </a:defRPr>
            </a:lvl4pPr>
            <a:lvl5pPr marL="1828800" indent="0">
              <a:buNone/>
              <a:defRPr sz="900" b="1">
                <a:latin typeface="Verdana" panose="020B0604030504040204" pitchFamily="34" charset="0"/>
                <a:ea typeface="Verdana" panose="020B0604030504040204" pitchFamily="34" charset="0"/>
                <a:cs typeface="Verdana" panose="020B0604030504040204" pitchFamily="34" charset="0"/>
              </a:defRPr>
            </a:lvl5pPr>
          </a:lstStyle>
          <a:p>
            <a:pPr lvl="0"/>
            <a:r>
              <a:rPr lang="en-GB"/>
              <a:t>[</a:t>
            </a:r>
            <a:r>
              <a:rPr lang="en-GB" err="1"/>
              <a:t>Data.NetZeroYear</a:t>
            </a:r>
            <a:r>
              <a:rPr lang="en-GB"/>
              <a:t>]</a:t>
            </a:r>
          </a:p>
        </p:txBody>
      </p:sp>
      <p:cxnSp>
        <p:nvCxnSpPr>
          <p:cNvPr id="33" name="Straight Connector 32">
            <a:extLst>
              <a:ext uri="{FF2B5EF4-FFF2-40B4-BE49-F238E27FC236}">
                <a16:creationId xmlns:a16="http://schemas.microsoft.com/office/drawing/2014/main" id="{14E2C4B9-7D18-F841-1C28-F15452A59002}"/>
              </a:ext>
            </a:extLst>
          </p:cNvPr>
          <p:cNvCxnSpPr>
            <a:cxnSpLocks/>
          </p:cNvCxnSpPr>
          <p:nvPr userDrawn="1"/>
        </p:nvCxnSpPr>
        <p:spPr>
          <a:xfrm>
            <a:off x="571830" y="2138759"/>
            <a:ext cx="6290802"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36" name="Text Placeholder 35">
            <a:extLst>
              <a:ext uri="{FF2B5EF4-FFF2-40B4-BE49-F238E27FC236}">
                <a16:creationId xmlns:a16="http://schemas.microsoft.com/office/drawing/2014/main" id="{39C651FD-7E91-1C44-81FB-F06C820528E4}"/>
              </a:ext>
            </a:extLst>
          </p:cNvPr>
          <p:cNvSpPr>
            <a:spLocks noGrp="1"/>
          </p:cNvSpPr>
          <p:nvPr>
            <p:ph type="body" sz="quarter" idx="20" hasCustomPrompt="1"/>
          </p:nvPr>
        </p:nvSpPr>
        <p:spPr>
          <a:xfrm>
            <a:off x="562560" y="2330589"/>
            <a:ext cx="3262313" cy="327934"/>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Report purpose:</a:t>
            </a:r>
          </a:p>
        </p:txBody>
      </p:sp>
      <p:sp>
        <p:nvSpPr>
          <p:cNvPr id="9" name="Picture Placeholder 10">
            <a:extLst>
              <a:ext uri="{FF2B5EF4-FFF2-40B4-BE49-F238E27FC236}">
                <a16:creationId xmlns:a16="http://schemas.microsoft.com/office/drawing/2014/main" id="{B5228A2E-CDFC-9E09-1C47-E0FD41E9C68A}"/>
              </a:ext>
            </a:extLst>
          </p:cNvPr>
          <p:cNvSpPr>
            <a:spLocks noGrp="1"/>
          </p:cNvSpPr>
          <p:nvPr>
            <p:ph type="pic" sz="quarter" idx="14"/>
          </p:nvPr>
        </p:nvSpPr>
        <p:spPr>
          <a:xfrm>
            <a:off x="7299623" y="1613927"/>
            <a:ext cx="4320000" cy="4320000"/>
          </a:xfrm>
          <a:prstGeom prst="ellipse">
            <a:avLst/>
          </a:prstGeom>
          <a:pattFill prst="pct75">
            <a:fgClr>
              <a:schemeClr val="bg2"/>
            </a:fgClr>
            <a:bgClr>
              <a:schemeClr val="bg1"/>
            </a:bgClr>
          </a:pattFill>
        </p:spPr>
        <p:txBody>
          <a:bodyPr/>
          <a:lstStyle/>
          <a:p>
            <a:endParaRPr lang="en-GB"/>
          </a:p>
        </p:txBody>
      </p:sp>
      <p:sp>
        <p:nvSpPr>
          <p:cNvPr id="17" name="Oval 16">
            <a:extLst>
              <a:ext uri="{FF2B5EF4-FFF2-40B4-BE49-F238E27FC236}">
                <a16:creationId xmlns:a16="http://schemas.microsoft.com/office/drawing/2014/main" id="{BF25963C-F34C-C7A1-9EC3-A0600A2C9F86}"/>
              </a:ext>
            </a:extLst>
          </p:cNvPr>
          <p:cNvSpPr/>
          <p:nvPr userDrawn="1"/>
        </p:nvSpPr>
        <p:spPr>
          <a:xfrm>
            <a:off x="7468897" y="1164215"/>
            <a:ext cx="1579418" cy="15794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E6556A1F-544B-CBF3-CD92-ACB56DB2C7CF}"/>
              </a:ext>
            </a:extLst>
          </p:cNvPr>
          <p:cNvSpPr txBox="1"/>
          <p:nvPr userDrawn="1"/>
        </p:nvSpPr>
        <p:spPr>
          <a:xfrm>
            <a:off x="7557422" y="1578036"/>
            <a:ext cx="1402368" cy="461665"/>
          </a:xfrm>
          <a:prstGeom prst="rect">
            <a:avLst/>
          </a:prstGeom>
          <a:noFill/>
        </p:spPr>
        <p:txBody>
          <a:bodyPr wrap="square" rtlCol="0">
            <a:spAutoFit/>
          </a:bodyPr>
          <a:lstStyle/>
          <a:p>
            <a:pPr algn="ctr"/>
            <a:r>
              <a:rPr lang="en-GB" sz="1200">
                <a:solidFill>
                  <a:schemeClr val="bg1"/>
                </a:solidFill>
                <a:latin typeface="Baskerville" panose="02020502070401020303" pitchFamily="18" charset="0"/>
                <a:ea typeface="Baskerville" panose="02020502070401020303" pitchFamily="18" charset="0"/>
              </a:rPr>
              <a:t>Commitment to achieving Net Zero:</a:t>
            </a:r>
          </a:p>
        </p:txBody>
      </p:sp>
      <p:sp>
        <p:nvSpPr>
          <p:cNvPr id="22" name="Text Placeholder 21">
            <a:extLst>
              <a:ext uri="{FF2B5EF4-FFF2-40B4-BE49-F238E27FC236}">
                <a16:creationId xmlns:a16="http://schemas.microsoft.com/office/drawing/2014/main" id="{0E97664C-DE77-DBE0-34F4-82941A53C4AC}"/>
              </a:ext>
            </a:extLst>
          </p:cNvPr>
          <p:cNvSpPr>
            <a:spLocks noGrp="1"/>
          </p:cNvSpPr>
          <p:nvPr>
            <p:ph type="body" sz="quarter" idx="17" hasCustomPrompt="1"/>
          </p:nvPr>
        </p:nvSpPr>
        <p:spPr>
          <a:xfrm>
            <a:off x="7500606" y="2000221"/>
            <a:ext cx="1492250" cy="909662"/>
          </a:xfrm>
        </p:spPr>
        <p:txBody>
          <a:bodyPr tIns="0">
            <a:noAutofit/>
          </a:bodyPr>
          <a:lstStyle>
            <a:lvl1pPr marL="0" indent="0" algn="ctr">
              <a:buNone/>
              <a:defRPr sz="3200">
                <a:solidFill>
                  <a:schemeClr val="bg1"/>
                </a:solidFill>
                <a:latin typeface="Baskerville" panose="02020502070401020303" pitchFamily="18" charset="0"/>
                <a:ea typeface="Baskerville" panose="02020502070401020303" pitchFamily="18" charset="0"/>
              </a:defRPr>
            </a:lvl1pPr>
            <a:lvl2pPr marL="457200" indent="0">
              <a:buNone/>
              <a:defRPr sz="4400">
                <a:solidFill>
                  <a:schemeClr val="bg1"/>
                </a:solidFill>
              </a:defRPr>
            </a:lvl2pPr>
            <a:lvl3pPr marL="914400" indent="0">
              <a:buNone/>
              <a:defRPr sz="4400">
                <a:solidFill>
                  <a:schemeClr val="bg1"/>
                </a:solidFill>
              </a:defRPr>
            </a:lvl3pPr>
            <a:lvl4pPr marL="1371600" indent="0" algn="ctr">
              <a:buNone/>
              <a:defRPr sz="4400">
                <a:solidFill>
                  <a:schemeClr val="bg1"/>
                </a:solidFill>
              </a:defRPr>
            </a:lvl4pPr>
            <a:lvl5pPr marL="1828800" indent="0">
              <a:buNone/>
              <a:defRPr sz="4400">
                <a:solidFill>
                  <a:schemeClr val="bg1"/>
                </a:solidFill>
              </a:defRPr>
            </a:lvl5pPr>
          </a:lstStyle>
          <a:p>
            <a:pPr lvl="0"/>
            <a:r>
              <a:rPr lang="en-GB"/>
              <a:t>Year</a:t>
            </a:r>
          </a:p>
        </p:txBody>
      </p:sp>
      <p:pic>
        <p:nvPicPr>
          <p:cNvPr id="28" name="Graphic 27" descr="Leaf outline">
            <a:extLst>
              <a:ext uri="{FF2B5EF4-FFF2-40B4-BE49-F238E27FC236}">
                <a16:creationId xmlns:a16="http://schemas.microsoft.com/office/drawing/2014/main" id="{9DF2CF03-0C71-9BEC-7569-6A28D4DACE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2662" y="1222041"/>
            <a:ext cx="391886" cy="391886"/>
          </a:xfrm>
          <a:prstGeom prst="rect">
            <a:avLst/>
          </a:prstGeom>
        </p:spPr>
      </p:pic>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a:xfrm>
            <a:off x="11298470" y="6348835"/>
            <a:ext cx="701040" cy="365125"/>
          </a:xfrm>
        </p:spPr>
        <p:txBody>
          <a:bodyPr/>
          <a:lstStyle>
            <a:lvl1pPr>
              <a:defRPr>
                <a:solidFill>
                  <a:schemeClr val="tx1"/>
                </a:solidFill>
              </a:defRPr>
            </a:lvl1pPr>
          </a:lstStyle>
          <a:p>
            <a:fld id="{79A14681-099A-2E44-B31D-F483AC1E37F0}" type="slidenum">
              <a:rPr lang="en-GB" smtClean="0"/>
              <a:pPr/>
              <a:t>‹#›</a:t>
            </a:fld>
            <a:endParaRPr lang="en-GB"/>
          </a:p>
        </p:txBody>
      </p:sp>
    </p:spTree>
    <p:extLst>
      <p:ext uri="{BB962C8B-B14F-4D97-AF65-F5344CB8AC3E}">
        <p14:creationId xmlns:p14="http://schemas.microsoft.com/office/powerpoint/2010/main" val="7576730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52A0A5-71AA-C0FB-7A10-0888EDD45A7C}"/>
              </a:ext>
            </a:extLst>
          </p:cNvPr>
          <p:cNvSpPr/>
          <p:nvPr userDrawn="1"/>
        </p:nvSpPr>
        <p:spPr>
          <a:xfrm>
            <a:off x="7659584" y="0"/>
            <a:ext cx="4544289" cy="6881752"/>
          </a:xfrm>
          <a:custGeom>
            <a:avLst/>
            <a:gdLst>
              <a:gd name="connsiteX0" fmla="*/ 0 w 5256810"/>
              <a:gd name="connsiteY0" fmla="*/ 0 h 6858000"/>
              <a:gd name="connsiteX1" fmla="*/ 5256810 w 5256810"/>
              <a:gd name="connsiteY1" fmla="*/ 0 h 6858000"/>
              <a:gd name="connsiteX2" fmla="*/ 5256810 w 5256810"/>
              <a:gd name="connsiteY2" fmla="*/ 6858000 h 6858000"/>
              <a:gd name="connsiteX3" fmla="*/ 0 w 5256810"/>
              <a:gd name="connsiteY3" fmla="*/ 6858000 h 6858000"/>
              <a:gd name="connsiteX4" fmla="*/ 0 w 5256810"/>
              <a:gd name="connsiteY4" fmla="*/ 0 h 6858000"/>
              <a:gd name="connsiteX0" fmla="*/ 2256312 w 5256810"/>
              <a:gd name="connsiteY0" fmla="*/ 0 h 6858000"/>
              <a:gd name="connsiteX1" fmla="*/ 5256810 w 5256810"/>
              <a:gd name="connsiteY1" fmla="*/ 0 h 6858000"/>
              <a:gd name="connsiteX2" fmla="*/ 5256810 w 5256810"/>
              <a:gd name="connsiteY2" fmla="*/ 6858000 h 6858000"/>
              <a:gd name="connsiteX3" fmla="*/ 0 w 5256810"/>
              <a:gd name="connsiteY3" fmla="*/ 6858000 h 6858000"/>
              <a:gd name="connsiteX4" fmla="*/ 2256312 w 5256810"/>
              <a:gd name="connsiteY4" fmla="*/ 0 h 6858000"/>
              <a:gd name="connsiteX0" fmla="*/ 2208811 w 5256810"/>
              <a:gd name="connsiteY0" fmla="*/ 0 h 6858000"/>
              <a:gd name="connsiteX1" fmla="*/ 5256810 w 5256810"/>
              <a:gd name="connsiteY1" fmla="*/ 0 h 6858000"/>
              <a:gd name="connsiteX2" fmla="*/ 5256810 w 5256810"/>
              <a:gd name="connsiteY2" fmla="*/ 6858000 h 6858000"/>
              <a:gd name="connsiteX3" fmla="*/ 0 w 5256810"/>
              <a:gd name="connsiteY3" fmla="*/ 6858000 h 6858000"/>
              <a:gd name="connsiteX4" fmla="*/ 2208811 w 5256810"/>
              <a:gd name="connsiteY4" fmla="*/ 0 h 6858000"/>
              <a:gd name="connsiteX0" fmla="*/ 2505694 w 5553693"/>
              <a:gd name="connsiteY0" fmla="*/ 0 h 6869876"/>
              <a:gd name="connsiteX1" fmla="*/ 5553693 w 5553693"/>
              <a:gd name="connsiteY1" fmla="*/ 0 h 6869876"/>
              <a:gd name="connsiteX2" fmla="*/ 5553693 w 5553693"/>
              <a:gd name="connsiteY2" fmla="*/ 6858000 h 6869876"/>
              <a:gd name="connsiteX3" fmla="*/ 0 w 5553693"/>
              <a:gd name="connsiteY3" fmla="*/ 6869876 h 6869876"/>
              <a:gd name="connsiteX4" fmla="*/ 2505694 w 5553693"/>
              <a:gd name="connsiteY4" fmla="*/ 0 h 6869876"/>
              <a:gd name="connsiteX0" fmla="*/ 2588821 w 5553693"/>
              <a:gd name="connsiteY0" fmla="*/ 11875 h 6869876"/>
              <a:gd name="connsiteX1" fmla="*/ 5553693 w 5553693"/>
              <a:gd name="connsiteY1" fmla="*/ 0 h 6869876"/>
              <a:gd name="connsiteX2" fmla="*/ 5553693 w 5553693"/>
              <a:gd name="connsiteY2" fmla="*/ 6858000 h 6869876"/>
              <a:gd name="connsiteX3" fmla="*/ 0 w 5553693"/>
              <a:gd name="connsiteY3" fmla="*/ 6869876 h 6869876"/>
              <a:gd name="connsiteX4" fmla="*/ 2588821 w 5553693"/>
              <a:gd name="connsiteY4" fmla="*/ 11875 h 6869876"/>
              <a:gd name="connsiteX0" fmla="*/ 2600697 w 5553693"/>
              <a:gd name="connsiteY0" fmla="*/ 0 h 6869876"/>
              <a:gd name="connsiteX1" fmla="*/ 5553693 w 5553693"/>
              <a:gd name="connsiteY1" fmla="*/ 0 h 6869876"/>
              <a:gd name="connsiteX2" fmla="*/ 5553693 w 5553693"/>
              <a:gd name="connsiteY2" fmla="*/ 6858000 h 6869876"/>
              <a:gd name="connsiteX3" fmla="*/ 0 w 5553693"/>
              <a:gd name="connsiteY3" fmla="*/ 6869876 h 6869876"/>
              <a:gd name="connsiteX4" fmla="*/ 2600697 w 5553693"/>
              <a:gd name="connsiteY4" fmla="*/ 0 h 6869876"/>
              <a:gd name="connsiteX0" fmla="*/ 2612572 w 5565568"/>
              <a:gd name="connsiteY0" fmla="*/ 0 h 6881752"/>
              <a:gd name="connsiteX1" fmla="*/ 5565568 w 5565568"/>
              <a:gd name="connsiteY1" fmla="*/ 0 h 6881752"/>
              <a:gd name="connsiteX2" fmla="*/ 5565568 w 5565568"/>
              <a:gd name="connsiteY2" fmla="*/ 6858000 h 6881752"/>
              <a:gd name="connsiteX3" fmla="*/ 0 w 5565568"/>
              <a:gd name="connsiteY3" fmla="*/ 6881752 h 6881752"/>
              <a:gd name="connsiteX4" fmla="*/ 2612572 w 5565568"/>
              <a:gd name="connsiteY4" fmla="*/ 0 h 688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5568" h="6881752">
                <a:moveTo>
                  <a:pt x="2612572" y="0"/>
                </a:moveTo>
                <a:lnTo>
                  <a:pt x="5565568" y="0"/>
                </a:lnTo>
                <a:lnTo>
                  <a:pt x="5565568" y="6858000"/>
                </a:lnTo>
                <a:lnTo>
                  <a:pt x="0" y="6881752"/>
                </a:lnTo>
                <a:lnTo>
                  <a:pt x="2612572"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833120" y="1140032"/>
            <a:ext cx="5413301" cy="506586"/>
          </a:xfrm>
        </p:spPr>
        <p:txBody>
          <a:bodyPr>
            <a:noAutofit/>
          </a:bodyPr>
          <a:lstStyle>
            <a:lvl1pPr>
              <a:defRPr sz="4000"/>
            </a:lvl1p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p:nvPr>
        </p:nvSpPr>
        <p:spPr>
          <a:xfrm>
            <a:off x="833120" y="2018806"/>
            <a:ext cx="5413301" cy="339272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p:txBody>
          <a:bodyPr/>
          <a:lstStyle>
            <a:lvl1pPr>
              <a:defRPr>
                <a:solidFill>
                  <a:schemeClr val="tx2"/>
                </a:solidFill>
              </a:defRPr>
            </a:lvl1pPr>
          </a:lstStyle>
          <a:p>
            <a:fld id="{79A14681-099A-2E44-B31D-F483AC1E37F0}" type="slidenum">
              <a:rPr lang="en-GB" smtClean="0"/>
              <a:pPr/>
              <a:t>‹#›</a:t>
            </a:fld>
            <a:endParaRPr lang="en-GB"/>
          </a:p>
        </p:txBody>
      </p:sp>
      <p:sp>
        <p:nvSpPr>
          <p:cNvPr id="10" name="Picture Placeholder 9">
            <a:extLst>
              <a:ext uri="{FF2B5EF4-FFF2-40B4-BE49-F238E27FC236}">
                <a16:creationId xmlns:a16="http://schemas.microsoft.com/office/drawing/2014/main" id="{1741956D-1AF7-2AC2-AF25-099040714126}"/>
              </a:ext>
            </a:extLst>
          </p:cNvPr>
          <p:cNvSpPr>
            <a:spLocks noGrp="1"/>
          </p:cNvSpPr>
          <p:nvPr>
            <p:ph type="pic" sz="quarter" idx="13" hasCustomPrompt="1"/>
          </p:nvPr>
        </p:nvSpPr>
        <p:spPr>
          <a:xfrm>
            <a:off x="10498980" y="136525"/>
            <a:ext cx="1574998" cy="638742"/>
          </a:xfrm>
        </p:spPr>
        <p:txBody>
          <a:bodyPr/>
          <a:lstStyle/>
          <a:p>
            <a:r>
              <a:rPr lang="en-GB"/>
              <a:t>Client logo</a:t>
            </a:r>
          </a:p>
        </p:txBody>
      </p:sp>
      <p:sp>
        <p:nvSpPr>
          <p:cNvPr id="11" name="Picture Placeholder 10">
            <a:extLst>
              <a:ext uri="{FF2B5EF4-FFF2-40B4-BE49-F238E27FC236}">
                <a16:creationId xmlns:a16="http://schemas.microsoft.com/office/drawing/2014/main" id="{697100FD-6683-70F3-B980-82084DAF79CD}"/>
              </a:ext>
            </a:extLst>
          </p:cNvPr>
          <p:cNvSpPr>
            <a:spLocks noGrp="1"/>
          </p:cNvSpPr>
          <p:nvPr>
            <p:ph type="pic" sz="quarter" idx="14"/>
          </p:nvPr>
        </p:nvSpPr>
        <p:spPr>
          <a:xfrm>
            <a:off x="7137069" y="1460664"/>
            <a:ext cx="4073699" cy="5409212"/>
          </a:xfrm>
          <a:prstGeom prst="triangle">
            <a:avLst/>
          </a:prstGeom>
          <a:pattFill prst="pct75">
            <a:fgClr>
              <a:schemeClr val="bg2"/>
            </a:fgClr>
            <a:bgClr>
              <a:schemeClr val="bg1"/>
            </a:bgClr>
          </a:pattFill>
        </p:spPr>
        <p:txBody>
          <a:bodyPr/>
          <a:lstStyle/>
          <a:p>
            <a:endParaRPr lang="en-GB"/>
          </a:p>
        </p:txBody>
      </p:sp>
      <p:sp>
        <p:nvSpPr>
          <p:cNvPr id="12" name="Triangle 11">
            <a:extLst>
              <a:ext uri="{FF2B5EF4-FFF2-40B4-BE49-F238E27FC236}">
                <a16:creationId xmlns:a16="http://schemas.microsoft.com/office/drawing/2014/main" id="{5B9C022A-8D5A-11B0-AE41-731636F6E8C6}"/>
              </a:ext>
            </a:extLst>
          </p:cNvPr>
          <p:cNvSpPr/>
          <p:nvPr userDrawn="1"/>
        </p:nvSpPr>
        <p:spPr>
          <a:xfrm rot="10800000">
            <a:off x="8609610" y="-2"/>
            <a:ext cx="1983178" cy="2576945"/>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5399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2896E16F-7500-71F9-D8F7-1A23392E40DC}"/>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394563" y="183492"/>
            <a:ext cx="5413301" cy="506586"/>
          </a:xfrm>
        </p:spPr>
        <p:txBody>
          <a:bodyPr>
            <a:noAutofit/>
          </a:bodyPr>
          <a:lstStyle>
            <a:lvl1pPr>
              <a:defRPr sz="2400"/>
            </a:lvl1pPr>
          </a:lstStyle>
          <a:p>
            <a:r>
              <a:rPr lang="en-GB"/>
              <a:t>Click to edit Master title style</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176211578"/>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9D1C-37B0-CBE2-059A-D35ACD1AE0E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0854900-7327-2644-5449-FA4FC54DDB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6B6F231-79AC-4052-3826-7C1C1E13B343}"/>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5" name="Footer Placeholder 4">
            <a:extLst>
              <a:ext uri="{FF2B5EF4-FFF2-40B4-BE49-F238E27FC236}">
                <a16:creationId xmlns:a16="http://schemas.microsoft.com/office/drawing/2014/main" id="{2892748E-D2FC-71D7-BD39-BAA4522DDAA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83A408A-C745-D53C-D105-EC22708D6021}"/>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18791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DDE5-E360-FA93-CFEE-5315BBEB493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5A809F4-513E-7B59-F2E9-4491041A3B6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BBF5A2C-60E5-614D-A1BA-38BF5E7BF92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73BB08A-AD74-5BF4-6E72-85420C7BB2DD}"/>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6" name="Footer Placeholder 5">
            <a:extLst>
              <a:ext uri="{FF2B5EF4-FFF2-40B4-BE49-F238E27FC236}">
                <a16:creationId xmlns:a16="http://schemas.microsoft.com/office/drawing/2014/main" id="{852C056B-96F2-5697-DDA5-2BF3011C555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6743C15-0686-591B-F97B-A50E82D5E351}"/>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119707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3EFC-69AC-5965-05D8-F269A486B7F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1AF82BA-4B0D-DC47-D202-40A63B3E3A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AAC63AD-FA1F-7EAC-0B7E-77B4A2807D7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4C287F6-1091-7308-A851-9CE3C95905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09016C3-0EA7-2D42-4F4F-210E2DC5B6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57B84B7-AE26-F13B-B421-8927111F2B84}"/>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8" name="Footer Placeholder 7">
            <a:extLst>
              <a:ext uri="{FF2B5EF4-FFF2-40B4-BE49-F238E27FC236}">
                <a16:creationId xmlns:a16="http://schemas.microsoft.com/office/drawing/2014/main" id="{5CB1A54C-2F9B-A50F-C938-7E7E9F968E9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3887B9D9-E21D-1E7D-D3D8-8382A90327E6}"/>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760631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8A8B-F861-233F-2AE8-DE435A41445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F6DE7D4-2C62-D4A4-8930-EAF415650C40}"/>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4" name="Footer Placeholder 3">
            <a:extLst>
              <a:ext uri="{FF2B5EF4-FFF2-40B4-BE49-F238E27FC236}">
                <a16:creationId xmlns:a16="http://schemas.microsoft.com/office/drawing/2014/main" id="{EFFC23B4-F92B-0BA7-D507-056F18201BB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E516B991-3D40-33AC-F818-830A0798725E}"/>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29990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E63E5-A302-0BE4-9A4A-35D935FB67C4}"/>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3" name="Footer Placeholder 2">
            <a:extLst>
              <a:ext uri="{FF2B5EF4-FFF2-40B4-BE49-F238E27FC236}">
                <a16:creationId xmlns:a16="http://schemas.microsoft.com/office/drawing/2014/main" id="{FA9930A3-4DF6-FECA-DA31-896CF0C8251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74405A38-46D5-D184-F9C5-B90AEDE0DBDF}"/>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371590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2791-1070-A6F4-A11E-C1C28EB199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10F91AF-1124-F40C-4699-8B4F5199DD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F70F3A3-81C0-A9F9-FD89-8FEB3A278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50B76E-74F6-D5A7-4BF8-4A2A653FB55B}"/>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6" name="Footer Placeholder 5">
            <a:extLst>
              <a:ext uri="{FF2B5EF4-FFF2-40B4-BE49-F238E27FC236}">
                <a16:creationId xmlns:a16="http://schemas.microsoft.com/office/drawing/2014/main" id="{E173AB34-89AF-116F-3EB3-BCCEC2D9D60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D36A5B9-510D-D1C1-A0D2-4230299CD952}"/>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670938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D760-AD16-4EAD-4552-55765836D6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9F2290F-5BD8-CB93-AF86-2BBE3FE507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81EB06-E706-4FF6-5CCF-6EC2A0DFD4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99DD2D0-DF49-108E-A139-2BF54BDB8580}"/>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6" name="Footer Placeholder 5">
            <a:extLst>
              <a:ext uri="{FF2B5EF4-FFF2-40B4-BE49-F238E27FC236}">
                <a16:creationId xmlns:a16="http://schemas.microsoft.com/office/drawing/2014/main" id="{CE75FC40-9D04-8038-D5EB-D8F98D8CB18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39DD248B-79C5-F975-15DC-1584997EDB60}"/>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23585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2FA36-976B-0283-0ACC-7524844AEF0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BD08658-4167-A8FA-3183-03588733255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B56B9EC-8C4B-E300-BFEB-757470B8214D}"/>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5" name="Footer Placeholder 4">
            <a:extLst>
              <a:ext uri="{FF2B5EF4-FFF2-40B4-BE49-F238E27FC236}">
                <a16:creationId xmlns:a16="http://schemas.microsoft.com/office/drawing/2014/main" id="{D018347B-DD2A-C339-4116-34D7B5B41ED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949F97E-3F8D-DE13-364C-E3324B577181}"/>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8792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812639-EE64-C307-EB46-A91CF777226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4AC009D-69C2-F61C-1285-57E446AE60B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692A82A-FDF5-A899-4569-C255D30931AC}"/>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01/04/2026</a:t>
            </a:fld>
            <a:endParaRPr lang="en-GB"/>
          </a:p>
        </p:txBody>
      </p:sp>
      <p:sp>
        <p:nvSpPr>
          <p:cNvPr id="5" name="Footer Placeholder 4">
            <a:extLst>
              <a:ext uri="{FF2B5EF4-FFF2-40B4-BE49-F238E27FC236}">
                <a16:creationId xmlns:a16="http://schemas.microsoft.com/office/drawing/2014/main" id="{DFF2C090-3E15-85F5-574D-926BBD70E57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77140B4-0241-818D-DEBC-07C36DB4216B}"/>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414980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707E4F-00F5-619F-0D79-092D4718DB76}"/>
              </a:ext>
            </a:extLst>
          </p:cNvPr>
          <p:cNvSpPr>
            <a:spLocks noGrp="1"/>
          </p:cNvSpPr>
          <p:nvPr>
            <p:ph type="title"/>
          </p:nvPr>
        </p:nvSpPr>
        <p:spPr>
          <a:xfrm>
            <a:off x="360680" y="185738"/>
            <a:ext cx="9890760" cy="495299"/>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F4ABE3A-08EE-9FD0-B8DF-72DD2E7ECFFA}"/>
              </a:ext>
            </a:extLst>
          </p:cNvPr>
          <p:cNvSpPr>
            <a:spLocks noGrp="1"/>
          </p:cNvSpPr>
          <p:nvPr>
            <p:ph type="body" idx="1"/>
          </p:nvPr>
        </p:nvSpPr>
        <p:spPr>
          <a:xfrm>
            <a:off x="360680" y="108394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466051F8-CD45-CA15-98BE-528E7DAD8AAB}"/>
              </a:ext>
            </a:extLst>
          </p:cNvPr>
          <p:cNvSpPr>
            <a:spLocks noGrp="1"/>
          </p:cNvSpPr>
          <p:nvPr>
            <p:ph type="sldNum" sz="quarter" idx="4"/>
          </p:nvPr>
        </p:nvSpPr>
        <p:spPr>
          <a:xfrm>
            <a:off x="11176000" y="6356350"/>
            <a:ext cx="701040" cy="365125"/>
          </a:xfrm>
          <a:prstGeom prst="rect">
            <a:avLst/>
          </a:prstGeom>
        </p:spPr>
        <p:txBody>
          <a:bodyPr vert="horz" lIns="91440" tIns="45720" rIns="91440" bIns="45720" rtlCol="0" anchor="ctr"/>
          <a:lstStyle>
            <a:lvl1pPr algn="r">
              <a:defRPr sz="1100">
                <a:solidFill>
                  <a:schemeClr val="tx2"/>
                </a:solidFill>
                <a:latin typeface="Baskerville" panose="02020502070401020303" pitchFamily="18" charset="0"/>
                <a:ea typeface="Baskerville" panose="02020502070401020303" pitchFamily="18" charset="0"/>
              </a:defRPr>
            </a:lvl1pPr>
          </a:lstStyle>
          <a:p>
            <a:fld id="{79A14681-099A-2E44-B31D-F483AC1E37F0}" type="slidenum">
              <a:rPr lang="en-GB" smtClean="0"/>
              <a:pPr/>
              <a:t>‹#›</a:t>
            </a:fld>
            <a:endParaRPr lang="en-GB"/>
          </a:p>
        </p:txBody>
      </p:sp>
    </p:spTree>
    <p:extLst>
      <p:ext uri="{BB962C8B-B14F-4D97-AF65-F5344CB8AC3E}">
        <p14:creationId xmlns:p14="http://schemas.microsoft.com/office/powerpoint/2010/main" val="2451301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3" r:id="rId4"/>
    <p:sldLayoutId id="2147483661" r:id="rId5"/>
    <p:sldLayoutId id="2147483662"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2400" kern="1200">
          <a:solidFill>
            <a:schemeClr val="tx1"/>
          </a:solidFill>
          <a:latin typeface="Baskerville" panose="02020502070401020303" pitchFamily="18" charset="0"/>
          <a:ea typeface="Baskerville" panose="02020502070401020303" pitchFamily="18" charset="0"/>
          <a:cs typeface="+mj-cs"/>
        </a:defRPr>
      </a:lvl1pPr>
    </p:titleStyle>
    <p:bodyStyle>
      <a:lvl1pPr marL="314325" indent="-314325" algn="l" defTabSz="914400" rtl="0" eaLnBrk="1" latinLnBrk="0" hangingPunct="1">
        <a:lnSpc>
          <a:spcPct val="110000"/>
        </a:lnSpc>
        <a:spcBef>
          <a:spcPts val="1000"/>
        </a:spcBef>
        <a:buClr>
          <a:schemeClr val="accent2"/>
        </a:buClr>
        <a:buFont typeface="System Font Regular"/>
        <a:buChar char="▸"/>
        <a:tabLst/>
        <a:defRPr sz="11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110000"/>
        </a:lnSpc>
        <a:spcBef>
          <a:spcPts val="500"/>
        </a:spcBef>
        <a:buClr>
          <a:schemeClr val="accent4"/>
        </a:buClr>
        <a:buFont typeface="System Font Regular"/>
        <a:buChar char="▸"/>
        <a:defRPr sz="105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110000"/>
        </a:lnSpc>
        <a:spcBef>
          <a:spcPts val="500"/>
        </a:spcBef>
        <a:buClr>
          <a:schemeClr val="accent2"/>
        </a:buClr>
        <a:buFont typeface="System Font Regular"/>
        <a:buChar char="▸"/>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110000"/>
        </a:lnSpc>
        <a:spcBef>
          <a:spcPts val="500"/>
        </a:spcBef>
        <a:buClr>
          <a:schemeClr val="accent4"/>
        </a:buClr>
        <a:buFont typeface="System Font Regular"/>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110000"/>
        </a:lnSpc>
        <a:spcBef>
          <a:spcPts val="500"/>
        </a:spcBef>
        <a:buClr>
          <a:schemeClr val="accent2"/>
        </a:buClr>
        <a:buFont typeface="System Font Regular"/>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4/relationships/chartEx" Target="../charts/chartEx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gov.uk/government/collections/government-conversion-factors-for-company-reporting" TargetMode="External"/><Relationship Id="rId2" Type="http://schemas.openxmlformats.org/officeDocument/2006/relationships/hyperlink" Target="https://ghgprotocol.org/corporate-standard" TargetMode="External"/><Relationship Id="rId1" Type="http://schemas.openxmlformats.org/officeDocument/2006/relationships/slideLayout" Target="../slideLayouts/slideLayout6.xml"/><Relationship Id="rId4" Type="http://schemas.openxmlformats.org/officeDocument/2006/relationships/hyperlink" Target="https://ghgprotocol.org/standards/scope-3-standar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mailto:info@flotillaworld.com" TargetMode="Externa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wind turbines in the ocean&#10;&#10;Description automatically generated">
            <a:extLst>
              <a:ext uri="{FF2B5EF4-FFF2-40B4-BE49-F238E27FC236}">
                <a16:creationId xmlns:a16="http://schemas.microsoft.com/office/drawing/2014/main" id="{D19733FB-B96B-B311-73EF-6C5E090457F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sp>
        <p:nvSpPr>
          <p:cNvPr id="10" name="Title 9">
            <a:extLst>
              <a:ext uri="{FF2B5EF4-FFF2-40B4-BE49-F238E27FC236}">
                <a16:creationId xmlns:a16="http://schemas.microsoft.com/office/drawing/2014/main" id="{B8DB1F1C-C493-9D35-89FD-8A35BF86B0B6}"/>
              </a:ext>
            </a:extLst>
          </p:cNvPr>
          <p:cNvSpPr>
            <a:spLocks noGrp="1"/>
          </p:cNvSpPr>
          <p:nvPr>
            <p:ph type="ctrTitle"/>
          </p:nvPr>
        </p:nvSpPr>
        <p:spPr/>
        <p:txBody>
          <a:bodyPr/>
          <a:lstStyle/>
          <a:p>
            <a:r>
              <a:rPr lang="en-GB" sz="4400">
                <a:solidFill>
                  <a:schemeClr val="bg1"/>
                </a:solidFill>
              </a:rPr>
              <a:t>GHG Emissions </a:t>
            </a:r>
            <a:br>
              <a:rPr lang="en-GB" sz="4400">
                <a:solidFill>
                  <a:schemeClr val="bg1"/>
                </a:solidFill>
              </a:rPr>
            </a:br>
            <a:r>
              <a:rPr lang="en-GB" sz="4400">
                <a:solidFill>
                  <a:schemeClr val="bg1"/>
                </a:solidFill>
              </a:rPr>
              <a:t>&amp; Carbon </a:t>
            </a:r>
            <a:br>
              <a:rPr lang="en-GB" sz="4400">
                <a:solidFill>
                  <a:schemeClr val="bg1"/>
                </a:solidFill>
              </a:rPr>
            </a:br>
            <a:r>
              <a:rPr lang="en-GB" sz="4400">
                <a:solidFill>
                  <a:schemeClr val="bg1"/>
                </a:solidFill>
              </a:rPr>
              <a:t>Reduction Plan</a:t>
            </a:r>
            <a:endParaRPr lang="en-GB"/>
          </a:p>
        </p:txBody>
      </p:sp>
      <p:sp>
        <p:nvSpPr>
          <p:cNvPr id="11" name="ClientName">
            <a:extLst>
              <a:ext uri="{FF2B5EF4-FFF2-40B4-BE49-F238E27FC236}">
                <a16:creationId xmlns:a16="http://schemas.microsoft.com/office/drawing/2014/main" id="{5BCF43B7-9A78-C8FE-DFEB-37527D7E8B21}"/>
              </a:ext>
            </a:extLst>
          </p:cNvPr>
          <p:cNvSpPr>
            <a:spLocks noGrp="1"/>
          </p:cNvSpPr>
          <p:nvPr>
            <p:ph type="subTitle" idx="1"/>
          </p:nvPr>
        </p:nvSpPr>
        <p:spPr>
          <a:xfrm>
            <a:off x="763815" y="1905008"/>
            <a:ext cx="3974927" cy="431343"/>
          </a:xfrm>
        </p:spPr>
        <p:txBody>
          <a:bodyPr/>
          <a:lstStyle/>
          <a:p>
            <a:r>
              <a:rPr lang="en-GB" dirty="0"/>
              <a:t>Vaccination UK Limited</a:t>
            </a:r>
          </a:p>
        </p:txBody>
      </p:sp>
      <p:sp>
        <p:nvSpPr>
          <p:cNvPr id="17" name="SubTitle">
            <a:extLst>
              <a:ext uri="{FF2B5EF4-FFF2-40B4-BE49-F238E27FC236}">
                <a16:creationId xmlns:a16="http://schemas.microsoft.com/office/drawing/2014/main" id="{4EBAA311-8A40-DB18-EFC4-43EB04282A45}"/>
              </a:ext>
            </a:extLst>
          </p:cNvPr>
          <p:cNvSpPr>
            <a:spLocks noGrp="1"/>
          </p:cNvSpPr>
          <p:nvPr>
            <p:ph type="body" sz="quarter" idx="15"/>
          </p:nvPr>
        </p:nvSpPr>
        <p:spPr>
          <a:xfrm>
            <a:off x="763776" y="4548249"/>
            <a:ext cx="5904152" cy="866236"/>
          </a:xfrm>
        </p:spPr>
        <p:txBody>
          <a:bodyPr/>
          <a:lstStyle/>
          <a:p>
            <a:r>
              <a:rPr lang="en-GB" sz="2000" dirty="0"/>
              <a:t>This report details </a:t>
            </a:r>
            <a:r>
              <a:rPr lang="en-GB" sz="2000" dirty="0" err="1"/>
              <a:t>Vaccination UK Limited’s</a:t>
            </a:r>
            <a:r>
              <a:rPr lang="en-GB" sz="2000" dirty="0"/>
              <a:t> GHG emissions and their reduction plan.</a:t>
            </a:r>
          </a:p>
          <a:p>
            <a:endParaRPr lang="en-GB" sz="1000" i="0" dirty="0">
              <a:latin typeface="Verdana" panose="020B0604030504040204" pitchFamily="34" charset="0"/>
              <a:ea typeface="Verdana" panose="020B0604030504040204" pitchFamily="34" charset="0"/>
            </a:endParaRPr>
          </a:p>
          <a:p>
            <a:pPr>
              <a:tabLst>
                <a:tab pos="3951288" algn="l"/>
              </a:tabLst>
            </a:pPr>
            <a:r>
              <a:rPr lang="en-GB" sz="1000" i="0" dirty="0">
                <a:latin typeface="Verdana" panose="020B0604030504040204" pitchFamily="34" charset="0"/>
                <a:ea typeface="Verdana" panose="020B0604030504040204" pitchFamily="34" charset="0"/>
              </a:rPr>
              <a:t>This carbon reduction plan is compliant with PPN 06/21.</a:t>
            </a:r>
          </a:p>
          <a:p>
            <a:endParaRPr lang="en-GB" dirty="0"/>
          </a:p>
          <a:p>
            <a:endParaRPr lang="en-GB" dirty="0"/>
          </a:p>
        </p:txBody>
      </p:sp>
      <p:cxnSp>
        <p:nvCxnSpPr>
          <p:cNvPr id="14" name="Straight Connector 13">
            <a:extLst>
              <a:ext uri="{FF2B5EF4-FFF2-40B4-BE49-F238E27FC236}">
                <a16:creationId xmlns:a16="http://schemas.microsoft.com/office/drawing/2014/main" id="{FE350DA8-FAD9-9497-2E37-411F5518BF56}"/>
              </a:ext>
            </a:extLst>
          </p:cNvPr>
          <p:cNvCxnSpPr/>
          <p:nvPr/>
        </p:nvCxnSpPr>
        <p:spPr>
          <a:xfrm>
            <a:off x="831274" y="2351317"/>
            <a:ext cx="3788229"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descr="A close up of a logo&#10;&#10;Description automatically generated">
            <a:extLst>
              <a:ext uri="{FF2B5EF4-FFF2-40B4-BE49-F238E27FC236}">
                <a16:creationId xmlns:a16="http://schemas.microsoft.com/office/drawing/2014/main" id="{BF1A9290-41C2-31AB-9ABC-0015B56074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777" y="6227129"/>
            <a:ext cx="779274" cy="257848"/>
          </a:xfrm>
          <a:prstGeom prst="rect">
            <a:avLst/>
          </a:prstGeom>
        </p:spPr>
      </p:pic>
      <p:sp>
        <p:nvSpPr>
          <p:cNvPr id="2" name="PublicationDate">
            <a:extLst>
              <a:ext uri="{FF2B5EF4-FFF2-40B4-BE49-F238E27FC236}">
                <a16:creationId xmlns:a16="http://schemas.microsoft.com/office/drawing/2014/main" id="{76F05D4D-92C6-A01D-00E1-AC4BC4F35E9A}"/>
              </a:ext>
            </a:extLst>
          </p:cNvPr>
          <p:cNvSpPr txBox="1"/>
          <p:nvPr/>
        </p:nvSpPr>
        <p:spPr>
          <a:xfrm>
            <a:off x="10164763" y="6048375"/>
            <a:ext cx="1537548" cy="246221"/>
          </a:xfrm>
          <a:prstGeom prst="rect">
            <a:avLst/>
          </a:prstGeom>
          <a:noFill/>
        </p:spPr>
        <p:txBody>
          <a:bodyPr wrap="square" rtlCol="0">
            <a:spAutoFit/>
          </a:bodyPr>
          <a:lstStyle/>
          <a:p>
            <a:pPr algn="r"/>
            <a:r>
              <a:rPr lang="en-GB" sz="1000" b="1" dirty="0">
                <a:solidFill>
                  <a:schemeClr val="bg1"/>
                </a:solidFill>
                <a:latin typeface="Verdana" panose="020B0604030504040204" pitchFamily="34" charset="0"/>
                <a:ea typeface="Verdana" panose="020B0604030504040204" pitchFamily="34" charset="0"/>
              </a:rPr>
              <a:t>2024</a:t>
            </a:r>
          </a:p>
        </p:txBody>
      </p:sp>
      <p:pic>
        <p:nvPicPr>
          <p:cNvPr id="7" name="Picture 6" descr="A logo with two people in the middle&#10;&#10;AI-generated content may be incorrect.">
            <a:extLst>
              <a:ext uri="{FF2B5EF4-FFF2-40B4-BE49-F238E27FC236}">
                <a16:creationId xmlns:a16="http://schemas.microsoft.com/office/drawing/2014/main" id="{20E4B206-799D-39D6-3345-890A3A815D18}"/>
              </a:ext>
            </a:extLst>
          </p:cNvPr>
          <p:cNvPicPr>
            <a:picLocks noChangeAspect="1"/>
          </p:cNvPicPr>
          <p:nvPr/>
        </p:nvPicPr>
        <p:blipFill>
          <a:blip r:embed="rId5"/>
          <a:stretch>
            <a:fillRect/>
          </a:stretch>
        </p:blipFill>
        <p:spPr>
          <a:xfrm>
            <a:off x="9861974" y="-238117"/>
            <a:ext cx="2143125" cy="2143125"/>
          </a:xfrm>
          <a:prstGeom prst="rect">
            <a:avLst/>
          </a:prstGeom>
        </p:spPr>
      </p:pic>
    </p:spTree>
    <p:extLst>
      <p:ext uri="{BB962C8B-B14F-4D97-AF65-F5344CB8AC3E}">
        <p14:creationId xmlns:p14="http://schemas.microsoft.com/office/powerpoint/2010/main" val="3950056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DFF5D-6C3E-24C0-3914-5216FD6C344C}"/>
              </a:ext>
            </a:extLst>
          </p:cNvPr>
          <p:cNvSpPr>
            <a:spLocks noGrp="1"/>
          </p:cNvSpPr>
          <p:nvPr>
            <p:ph type="title"/>
          </p:nvPr>
        </p:nvSpPr>
        <p:spPr/>
        <p:txBody>
          <a:bodyPr/>
          <a:lstStyle/>
          <a:p>
            <a:r>
              <a:rPr lang="en-GB"/>
              <a:t>Contents</a:t>
            </a:r>
          </a:p>
        </p:txBody>
      </p:sp>
      <p:graphicFrame>
        <p:nvGraphicFramePr>
          <p:cNvPr id="5" name="Content Placeholder 4">
            <a:extLst>
              <a:ext uri="{FF2B5EF4-FFF2-40B4-BE49-F238E27FC236}">
                <a16:creationId xmlns:a16="http://schemas.microsoft.com/office/drawing/2014/main" id="{E17EE842-1288-4F4A-57E6-355686F16D3B}"/>
              </a:ext>
            </a:extLst>
          </p:cNvPr>
          <p:cNvGraphicFramePr>
            <a:graphicFrameLocks noGrp="1"/>
          </p:cNvGraphicFramePr>
          <p:nvPr>
            <p:ph idx="1"/>
            <p:extLst>
              <p:ext uri="{D42A27DB-BD31-4B8C-83A1-F6EECF244321}">
                <p14:modId xmlns:p14="http://schemas.microsoft.com/office/powerpoint/2010/main" val="2259223176"/>
              </p:ext>
            </p:extLst>
          </p:nvPr>
        </p:nvGraphicFramePr>
        <p:xfrm>
          <a:off x="833438" y="2019300"/>
          <a:ext cx="5413374" cy="3170220"/>
        </p:xfrm>
        <a:graphic>
          <a:graphicData uri="http://schemas.openxmlformats.org/drawingml/2006/table">
            <a:tbl>
              <a:tblPr firstRow="1" bandRow="1">
                <a:tableStyleId>{5C22544A-7EE6-4342-B048-85BDC9FD1C3A}</a:tableStyleId>
              </a:tblPr>
              <a:tblGrid>
                <a:gridCol w="4510716">
                  <a:extLst>
                    <a:ext uri="{9D8B030D-6E8A-4147-A177-3AD203B41FA5}">
                      <a16:colId xmlns:a16="http://schemas.microsoft.com/office/drawing/2014/main" val="1744825933"/>
                    </a:ext>
                  </a:extLst>
                </a:gridCol>
                <a:gridCol w="902658">
                  <a:extLst>
                    <a:ext uri="{9D8B030D-6E8A-4147-A177-3AD203B41FA5}">
                      <a16:colId xmlns:a16="http://schemas.microsoft.com/office/drawing/2014/main" val="588219340"/>
                    </a:ext>
                  </a:extLst>
                </a:gridCol>
              </a:tblGrid>
              <a:tr h="528370">
                <a:tc>
                  <a:txBody>
                    <a:bodyPr/>
                    <a:lstStyle/>
                    <a:p>
                      <a:r>
                        <a:rPr lang="en-US" sz="1400" b="0">
                          <a:solidFill>
                            <a:schemeClr val="tx2"/>
                          </a:solidFill>
                          <a:latin typeface="Baskerville" panose="02020502070401020303" pitchFamily="18" charset="0"/>
                          <a:ea typeface="Baskerville" panose="02020502070401020303" pitchFamily="18" charset="0"/>
                        </a:rPr>
                        <a:t>Introduction	</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12700" cmpd="sng">
                      <a:noFill/>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…3</a:t>
                      </a:r>
                    </a:p>
                  </a:txBody>
                  <a:tcPr anchor="ctr">
                    <a:lnL w="12700" cmpd="sng">
                      <a:noFill/>
                    </a:lnL>
                    <a:lnR w="12700" cmpd="sng">
                      <a:noFill/>
                    </a:lnR>
                    <a:lnT w="12700" cmpd="sng">
                      <a:noFill/>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720388"/>
                  </a:ext>
                </a:extLst>
              </a:tr>
              <a:tr h="528370">
                <a:tc>
                  <a:txBody>
                    <a:bodyPr/>
                    <a:lstStyle/>
                    <a:p>
                      <a:r>
                        <a:rPr lang="en-US" sz="1400" b="0">
                          <a:solidFill>
                            <a:schemeClr val="tx2"/>
                          </a:solidFill>
                          <a:latin typeface="Baskerville" panose="02020502070401020303" pitchFamily="18" charset="0"/>
                          <a:ea typeface="Baskerville" panose="02020502070401020303" pitchFamily="18" charset="0"/>
                        </a:rPr>
                        <a:t>GHG Emissions Methodology</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…4</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100872"/>
                  </a:ext>
                </a:extLst>
              </a:tr>
              <a:tr h="528370">
                <a:tc>
                  <a:txBody>
                    <a:bodyPr/>
                    <a:lstStyle/>
                    <a:p>
                      <a:r>
                        <a:rPr lang="en-US" sz="1400" b="0">
                          <a:solidFill>
                            <a:schemeClr val="tx2"/>
                          </a:solidFill>
                          <a:latin typeface="Baskerville" panose="02020502070401020303" pitchFamily="18" charset="0"/>
                          <a:ea typeface="Baskerville" panose="02020502070401020303" pitchFamily="18" charset="0"/>
                        </a:rPr>
                        <a:t>GHG Emissions Summary</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…5</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2575853"/>
                  </a:ext>
                </a:extLst>
              </a:tr>
              <a:tr h="528370">
                <a:tc>
                  <a:txBody>
                    <a:bodyPr/>
                    <a:lstStyle/>
                    <a:p>
                      <a:r>
                        <a:rPr lang="en-US" sz="1400" b="0">
                          <a:solidFill>
                            <a:schemeClr val="tx2"/>
                          </a:solidFill>
                          <a:latin typeface="Baskerville" panose="02020502070401020303" pitchFamily="18" charset="0"/>
                          <a:ea typeface="Baskerville" panose="02020502070401020303" pitchFamily="18" charset="0"/>
                        </a:rPr>
                        <a:t>Emissions Reduction Target</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…6</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6521120"/>
                  </a:ext>
                </a:extLst>
              </a:tr>
              <a:tr h="528370">
                <a:tc>
                  <a:txBody>
                    <a:bodyPr/>
                    <a:lstStyle/>
                    <a:p>
                      <a:r>
                        <a:rPr lang="en-GB" sz="1400" b="0">
                          <a:solidFill>
                            <a:schemeClr val="tx2"/>
                          </a:solidFill>
                          <a:latin typeface="Baskerville" panose="02020502070401020303" pitchFamily="18" charset="0"/>
                          <a:ea typeface="Baskerville" panose="02020502070401020303" pitchFamily="18" charset="0"/>
                        </a:rPr>
                        <a:t>Carbon Reduction Initiatives</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…7</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7662808"/>
                  </a:ext>
                </a:extLst>
              </a:tr>
              <a:tr h="528370">
                <a:tc>
                  <a:txBody>
                    <a:bodyPr/>
                    <a:lstStyle/>
                    <a:p>
                      <a:r>
                        <a:rPr lang="en-GB" sz="1400" b="0">
                          <a:solidFill>
                            <a:schemeClr val="tx2"/>
                          </a:solidFill>
                          <a:latin typeface="Baskerville" panose="02020502070401020303" pitchFamily="18" charset="0"/>
                          <a:ea typeface="Baskerville" panose="02020502070401020303" pitchFamily="18" charset="0"/>
                        </a:rPr>
                        <a:t>Declaration and Sign Off</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…8</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83641516"/>
                  </a:ext>
                </a:extLst>
              </a:tr>
            </a:tbl>
          </a:graphicData>
        </a:graphic>
      </p:graphicFrame>
      <p:pic>
        <p:nvPicPr>
          <p:cNvPr id="10" name="Picture Placeholder 9" descr="A sailboat in the ocean&#10;&#10;Description automatically generated">
            <a:extLst>
              <a:ext uri="{FF2B5EF4-FFF2-40B4-BE49-F238E27FC236}">
                <a16:creationId xmlns:a16="http://schemas.microsoft.com/office/drawing/2014/main" id="{343EF9A3-62F0-19B2-6CDD-079E4980732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78990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2DF512-37A8-F93B-21CB-A5E4FDF62035}"/>
              </a:ext>
            </a:extLst>
          </p:cNvPr>
          <p:cNvSpPr>
            <a:spLocks noGrp="1"/>
          </p:cNvSpPr>
          <p:nvPr>
            <p:ph type="title"/>
          </p:nvPr>
        </p:nvSpPr>
        <p:spPr>
          <a:xfrm>
            <a:off x="394563" y="183492"/>
            <a:ext cx="5413301" cy="506586"/>
          </a:xfrm>
        </p:spPr>
        <p:txBody>
          <a:bodyPr/>
          <a:lstStyle/>
          <a:p>
            <a:r>
              <a:rPr lang="en-GB" dirty="0"/>
              <a:t>Introduction</a:t>
            </a:r>
          </a:p>
        </p:txBody>
      </p:sp>
      <p:sp>
        <p:nvSpPr>
          <p:cNvPr id="10" name="IntroText">
            <a:extLst>
              <a:ext uri="{FF2B5EF4-FFF2-40B4-BE49-F238E27FC236}">
                <a16:creationId xmlns:a16="http://schemas.microsoft.com/office/drawing/2014/main" id="{76977AF9-18BB-9682-DE37-1F3E75BB341D}"/>
              </a:ext>
            </a:extLst>
          </p:cNvPr>
          <p:cNvSpPr>
            <a:spLocks noGrp="1"/>
          </p:cNvSpPr>
          <p:nvPr>
            <p:ph idx="1"/>
          </p:nvPr>
        </p:nvSpPr>
        <p:spPr>
          <a:xfrm>
            <a:off x="920150" y="2330213"/>
            <a:ext cx="5931754" cy="3302412"/>
          </a:xfrm>
        </p:spPr>
        <p:txBody>
          <a:bodyPr>
            <a:normAutofit fontScale="92500"/>
          </a:bodyPr>
          <a:lstStyle/>
          <a:p>
            <a:pPr marL="0" indent="0" algn="just">
              <a:lnSpc>
                <a:spcPct val="120000"/>
              </a:lnSpc>
              <a:buNone/>
            </a:pPr>
            <a:r>
              <a:rPr lang="en-GB" b="0" i="0" dirty="0">
                <a:solidFill>
                  <a:srgbClr val="000000"/>
                </a:solidFill>
                <a:effectLst/>
              </a:rPr>
              <a:t>Vaccination UK Limited is a specialist healthcare provider delivering vaccination services to the public across a range of clinical settings. The organisation offers a comprehensive portfolio of vaccinations, including seasonal influenza, HPV and travel-related immunisations, supporting public health outcomes through safe, accessible and high-quality clinical care delivered by a highly qualified healthcare workforce.</a:t>
            </a:r>
          </a:p>
          <a:p>
            <a:pPr marL="0" indent="0" algn="just">
              <a:lnSpc>
                <a:spcPct val="120000"/>
              </a:lnSpc>
              <a:buNone/>
            </a:pPr>
            <a:r>
              <a:rPr lang="en-GB" b="0" i="0" dirty="0">
                <a:solidFill>
                  <a:srgbClr val="000000"/>
                </a:solidFill>
                <a:effectLst/>
              </a:rPr>
              <a:t>As a healthcare provider operating within a regulated and resource-intensive environment, Vaccination UK recognises its responsibility to minimise its environmental impact while continuing to deliver essential services. The organisation is committed to embedding sustainability into its operations, governance and decision-making, and to understanding and managing the greenhouse gas emissions associated with its activities.</a:t>
            </a:r>
          </a:p>
          <a:p>
            <a:pPr marL="0" indent="0" algn="just">
              <a:lnSpc>
                <a:spcPct val="120000"/>
              </a:lnSpc>
              <a:buNone/>
            </a:pPr>
            <a:r>
              <a:rPr lang="en-GB" b="0" i="0" dirty="0">
                <a:solidFill>
                  <a:srgbClr val="000000"/>
                </a:solidFill>
                <a:effectLst/>
              </a:rPr>
              <a:t>This Carbon Reduction Plan sets out Vaccination UK’s commitment to achieving Net Zero greenhouse gas emissions by 2045. It provides transparency on the organisation’s baseline and current emissions, calculated in line with the Greenhouse Gas Protocol and relevant UK Government guidance, and identifies key sources of emissions across Scope 1, Scope 2 and relevant Scope 3 categories. The Plan also outlines existing environmental management measures and future actions designed to reduce emissions, engage employees, and support continuous improvement in environmental performance.</a:t>
            </a:r>
          </a:p>
          <a:p>
            <a:pPr marL="0" indent="0" algn="just">
              <a:lnSpc>
                <a:spcPct val="120000"/>
              </a:lnSpc>
              <a:buNone/>
            </a:pPr>
            <a:r>
              <a:rPr lang="en-GB" b="0" i="0" dirty="0">
                <a:solidFill>
                  <a:srgbClr val="000000"/>
                </a:solidFill>
                <a:effectLst/>
              </a:rPr>
              <a:t>Through this approach, Vaccination UK aims to demonstrate accountability, support national net zero objectives, and contribute positively to the transition towards a low-carbon healthcare sector.</a:t>
            </a:r>
          </a:p>
        </p:txBody>
      </p:sp>
      <p:sp>
        <p:nvSpPr>
          <p:cNvPr id="13" name="Text Placeholder 12">
            <a:extLst>
              <a:ext uri="{FF2B5EF4-FFF2-40B4-BE49-F238E27FC236}">
                <a16:creationId xmlns:a16="http://schemas.microsoft.com/office/drawing/2014/main" id="{D10A8F25-1ED7-2D5A-8F65-656067CD1CEE}"/>
              </a:ext>
            </a:extLst>
          </p:cNvPr>
          <p:cNvSpPr>
            <a:spLocks noGrp="1"/>
          </p:cNvSpPr>
          <p:nvPr>
            <p:ph type="body" sz="quarter" idx="15"/>
          </p:nvPr>
        </p:nvSpPr>
        <p:spPr>
          <a:xfrm>
            <a:off x="572377" y="1225375"/>
            <a:ext cx="3043790" cy="320675"/>
          </a:xfrm>
        </p:spPr>
        <p:txBody>
          <a:bodyPr/>
          <a:lstStyle/>
          <a:p>
            <a:r>
              <a:rPr lang="en-GB" dirty="0"/>
              <a:t>Company name:</a:t>
            </a:r>
          </a:p>
        </p:txBody>
      </p:sp>
      <p:sp>
        <p:nvSpPr>
          <p:cNvPr id="16" name="Text Placeholder 15">
            <a:extLst>
              <a:ext uri="{FF2B5EF4-FFF2-40B4-BE49-F238E27FC236}">
                <a16:creationId xmlns:a16="http://schemas.microsoft.com/office/drawing/2014/main" id="{C401C453-5796-79A6-4ABB-45CF8D0EB0CB}"/>
              </a:ext>
            </a:extLst>
          </p:cNvPr>
          <p:cNvSpPr>
            <a:spLocks noGrp="1"/>
          </p:cNvSpPr>
          <p:nvPr>
            <p:ph type="body" sz="quarter" idx="18"/>
          </p:nvPr>
        </p:nvSpPr>
        <p:spPr>
          <a:xfrm>
            <a:off x="3530715" y="1225375"/>
            <a:ext cx="1268035" cy="320675"/>
          </a:xfrm>
        </p:spPr>
        <p:txBody>
          <a:bodyPr/>
          <a:lstStyle/>
          <a:p>
            <a:r>
              <a:rPr lang="en-GB" dirty="0"/>
              <a:t>Publication date:</a:t>
            </a:r>
          </a:p>
        </p:txBody>
      </p:sp>
      <p:pic>
        <p:nvPicPr>
          <p:cNvPr id="35" name="Picture Placeholder 34" descr="A group of people sitting at a table&#10;&#10;Description automatically generated">
            <a:extLst>
              <a:ext uri="{FF2B5EF4-FFF2-40B4-BE49-F238E27FC236}">
                <a16:creationId xmlns:a16="http://schemas.microsoft.com/office/drawing/2014/main" id="{4A231010-EC15-1F2C-E04E-76E1B6AF3E1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p:pic>
      <p:sp>
        <p:nvSpPr>
          <p:cNvPr id="15" name="Text Placeholder 14">
            <a:extLst>
              <a:ext uri="{FF2B5EF4-FFF2-40B4-BE49-F238E27FC236}">
                <a16:creationId xmlns:a16="http://schemas.microsoft.com/office/drawing/2014/main" id="{55A83A51-42B8-24EF-35FF-0A14B7C0501A}"/>
              </a:ext>
            </a:extLst>
          </p:cNvPr>
          <p:cNvSpPr>
            <a:spLocks noGrp="1"/>
          </p:cNvSpPr>
          <p:nvPr>
            <p:ph type="body" sz="quarter" idx="17"/>
          </p:nvPr>
        </p:nvSpPr>
        <p:spPr/>
        <p:txBody>
          <a:bodyPr/>
          <a:lstStyle/>
          <a:p>
            <a:r>
              <a:rPr lang="en-GB"/>
              <a:t>2040</a:t>
            </a:r>
          </a:p>
        </p:txBody>
      </p:sp>
      <p:sp>
        <p:nvSpPr>
          <p:cNvPr id="25" name="Round Same-side Corner of Rectangle 24">
            <a:extLst>
              <a:ext uri="{FF2B5EF4-FFF2-40B4-BE49-F238E27FC236}">
                <a16:creationId xmlns:a16="http://schemas.microsoft.com/office/drawing/2014/main" id="{0DD639CB-2F02-24E8-9865-A3D1900CF8FF}"/>
              </a:ext>
            </a:extLst>
          </p:cNvPr>
          <p:cNvSpPr/>
          <p:nvPr/>
        </p:nvSpPr>
        <p:spPr>
          <a:xfrm rot="16200000">
            <a:off x="-1031727" y="3950613"/>
            <a:ext cx="3371293" cy="130494"/>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0B3E4879-E4F8-2626-BC4F-386AAFEB2FE8}"/>
              </a:ext>
            </a:extLst>
          </p:cNvPr>
          <p:cNvSpPr/>
          <p:nvPr/>
        </p:nvSpPr>
        <p:spPr>
          <a:xfrm>
            <a:off x="7468897" y="1164215"/>
            <a:ext cx="1579418" cy="15794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84C43AF2-A441-E7E6-B512-DD6F8EEBE4CE}"/>
              </a:ext>
            </a:extLst>
          </p:cNvPr>
          <p:cNvSpPr txBox="1"/>
          <p:nvPr/>
        </p:nvSpPr>
        <p:spPr>
          <a:xfrm>
            <a:off x="7557422" y="1578036"/>
            <a:ext cx="1402368" cy="461665"/>
          </a:xfrm>
          <a:prstGeom prst="rect">
            <a:avLst/>
          </a:prstGeom>
          <a:noFill/>
        </p:spPr>
        <p:txBody>
          <a:bodyPr wrap="square" rtlCol="0">
            <a:spAutoFit/>
          </a:bodyPr>
          <a:lstStyle/>
          <a:p>
            <a:pPr algn="ctr"/>
            <a:r>
              <a:rPr lang="en-GB" sz="1200">
                <a:solidFill>
                  <a:schemeClr val="bg1"/>
                </a:solidFill>
                <a:latin typeface="Baskerville" panose="02020502070401020303" pitchFamily="18" charset="0"/>
                <a:ea typeface="Baskerville" panose="02020502070401020303" pitchFamily="18" charset="0"/>
              </a:rPr>
              <a:t>Commitment to target Net Zero:</a:t>
            </a:r>
          </a:p>
        </p:txBody>
      </p:sp>
      <p:sp>
        <p:nvSpPr>
          <p:cNvPr id="41" name="NetZeroYear">
            <a:extLst>
              <a:ext uri="{FF2B5EF4-FFF2-40B4-BE49-F238E27FC236}">
                <a16:creationId xmlns:a16="http://schemas.microsoft.com/office/drawing/2014/main" id="{7DC8DF23-1A0B-C6EF-C293-C5A069D5F566}"/>
              </a:ext>
            </a:extLst>
          </p:cNvPr>
          <p:cNvSpPr txBox="1">
            <a:spLocks/>
          </p:cNvSpPr>
          <p:nvPr/>
        </p:nvSpPr>
        <p:spPr>
          <a:xfrm>
            <a:off x="7500606" y="2000221"/>
            <a:ext cx="1492250" cy="909662"/>
          </a:xfrm>
          <a:prstGeom prst="rect">
            <a:avLst/>
          </a:prstGeom>
        </p:spPr>
        <p:txBody>
          <a:bodyPr vert="horz" lIns="91440" tIns="0" rIns="91440" bIns="45720" rtlCol="0">
            <a:noAutofit/>
          </a:bodyPr>
          <a:lstStyle>
            <a:lvl1pPr marL="0" indent="0" algn="ctr" defTabSz="914400" rtl="0" eaLnBrk="1" latinLnBrk="0" hangingPunct="1">
              <a:lnSpc>
                <a:spcPct val="110000"/>
              </a:lnSpc>
              <a:spcBef>
                <a:spcPts val="1000"/>
              </a:spcBef>
              <a:buClr>
                <a:schemeClr val="accent2"/>
              </a:buClr>
              <a:buFont typeface="System Font Regular"/>
              <a:buNone/>
              <a:tabLst/>
              <a:defRPr sz="3200"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lnSpc>
                <a:spcPct val="110000"/>
              </a:lnSpc>
              <a:spcBef>
                <a:spcPts val="500"/>
              </a:spcBef>
              <a:buClr>
                <a:schemeClr val="accent4"/>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2045</a:t>
            </a:r>
          </a:p>
        </p:txBody>
      </p:sp>
      <p:pic>
        <p:nvPicPr>
          <p:cNvPr id="42" name="Graphic 41" descr="Leaf outline">
            <a:extLst>
              <a:ext uri="{FF2B5EF4-FFF2-40B4-BE49-F238E27FC236}">
                <a16:creationId xmlns:a16="http://schemas.microsoft.com/office/drawing/2014/main" id="{AB402A4C-A264-ECFF-7535-F6FA1EDD27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2662" y="1222041"/>
            <a:ext cx="391886" cy="391886"/>
          </a:xfrm>
          <a:prstGeom prst="rect">
            <a:avLst/>
          </a:prstGeom>
        </p:spPr>
      </p:pic>
      <p:sp>
        <p:nvSpPr>
          <p:cNvPr id="2" name="ClientName">
            <a:extLst>
              <a:ext uri="{FF2B5EF4-FFF2-40B4-BE49-F238E27FC236}">
                <a16:creationId xmlns:a16="http://schemas.microsoft.com/office/drawing/2014/main" id="{CD12A5A6-C7B5-61C3-11DF-1267274F9ED9}"/>
              </a:ext>
            </a:extLst>
          </p:cNvPr>
          <p:cNvSpPr txBox="1"/>
          <p:nvPr/>
        </p:nvSpPr>
        <p:spPr>
          <a:xfrm>
            <a:off x="572377" y="1557924"/>
            <a:ext cx="2859192" cy="396000"/>
          </a:xfrm>
          <a:prstGeom prst="rect">
            <a:avLst/>
          </a:prstGeom>
          <a:solidFill>
            <a:schemeClr val="bg2">
              <a:alpha val="70000"/>
            </a:schemeClr>
          </a:solidFill>
        </p:spPr>
        <p:txBody>
          <a:bodyPr wrap="square" rtlCol="0" anchor="ctr" anchorCtr="0">
            <a:noAutofit/>
          </a:bodyPr>
          <a:lstStyle/>
          <a:p>
            <a:r>
              <a:rPr lang="en-GB" sz="900" b="1" dirty="0">
                <a:latin typeface="Verdana" panose="020B0604030504040204" pitchFamily="34" charset="0"/>
                <a:ea typeface="Verdana" panose="020B0604030504040204" pitchFamily="34" charset="0"/>
              </a:rPr>
              <a:t>Vaccination UK Limited</a:t>
            </a:r>
          </a:p>
        </p:txBody>
      </p:sp>
      <p:sp>
        <p:nvSpPr>
          <p:cNvPr id="3" name="PublicationDate">
            <a:extLst>
              <a:ext uri="{FF2B5EF4-FFF2-40B4-BE49-F238E27FC236}">
                <a16:creationId xmlns:a16="http://schemas.microsoft.com/office/drawing/2014/main" id="{F3066B55-829B-D9E2-B9F0-B3B836A70B98}"/>
              </a:ext>
            </a:extLst>
          </p:cNvPr>
          <p:cNvSpPr txBox="1"/>
          <p:nvPr/>
        </p:nvSpPr>
        <p:spPr>
          <a:xfrm>
            <a:off x="3549795" y="1557924"/>
            <a:ext cx="1268789" cy="396000"/>
          </a:xfrm>
          <a:prstGeom prst="rect">
            <a:avLst/>
          </a:prstGeom>
          <a:solidFill>
            <a:schemeClr val="bg2">
              <a:alpha val="70000"/>
            </a:schemeClr>
          </a:solidFill>
        </p:spPr>
        <p:txBody>
          <a:bodyPr wrap="square" rtlCol="0" anchor="ctr" anchorCtr="0">
            <a:noAutofit/>
          </a:bodyPr>
          <a:lstStyle/>
          <a:p>
            <a:r>
              <a:rPr lang="en-GB" sz="900" b="1" dirty="0">
                <a:latin typeface="Verdana" panose="020B0604030504040204" pitchFamily="34" charset="0"/>
                <a:ea typeface="Verdana" panose="020B0604030504040204" pitchFamily="34" charset="0"/>
              </a:rPr>
              <a:t>December 2025</a:t>
            </a:r>
          </a:p>
        </p:txBody>
      </p:sp>
      <p:sp>
        <p:nvSpPr>
          <p:cNvPr id="7" name="TextBox 6">
            <a:extLst>
              <a:ext uri="{FF2B5EF4-FFF2-40B4-BE49-F238E27FC236}">
                <a16:creationId xmlns:a16="http://schemas.microsoft.com/office/drawing/2014/main" id="{1C9E7AC5-B87D-AEAF-ED20-7C4E2984A651}"/>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3</a:t>
            </a:r>
          </a:p>
        </p:txBody>
      </p:sp>
      <p:sp>
        <p:nvSpPr>
          <p:cNvPr id="4" name="Text Placeholder 11">
            <a:extLst>
              <a:ext uri="{FF2B5EF4-FFF2-40B4-BE49-F238E27FC236}">
                <a16:creationId xmlns:a16="http://schemas.microsoft.com/office/drawing/2014/main" id="{6DC82309-9918-FBA2-BEE4-B8143EC90171}"/>
              </a:ext>
            </a:extLst>
          </p:cNvPr>
          <p:cNvSpPr txBox="1">
            <a:spLocks/>
          </p:cNvSpPr>
          <p:nvPr/>
        </p:nvSpPr>
        <p:spPr>
          <a:xfrm>
            <a:off x="4929149" y="1225375"/>
            <a:ext cx="2988925" cy="320675"/>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Clr>
                <a:schemeClr val="accent2"/>
              </a:buClr>
              <a:buFont typeface="System Font Regular"/>
              <a:buNone/>
              <a:tabLst/>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3pPr>
            <a:lvl4pPr marL="1371600" indent="0" algn="l" defTabSz="914400" rtl="0" eaLnBrk="1" latinLnBrk="0" hangingPunct="1">
              <a:lnSpc>
                <a:spcPct val="110000"/>
              </a:lnSpc>
              <a:spcBef>
                <a:spcPts val="500"/>
              </a:spcBef>
              <a:buClr>
                <a:schemeClr val="accent4"/>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Reporting period:</a:t>
            </a:r>
          </a:p>
        </p:txBody>
      </p:sp>
      <p:sp>
        <p:nvSpPr>
          <p:cNvPr id="8" name="ReportingPeriod">
            <a:extLst>
              <a:ext uri="{FF2B5EF4-FFF2-40B4-BE49-F238E27FC236}">
                <a16:creationId xmlns:a16="http://schemas.microsoft.com/office/drawing/2014/main" id="{48F6AEBC-794D-066A-018A-54F2DBB3F9C3}"/>
              </a:ext>
            </a:extLst>
          </p:cNvPr>
          <p:cNvSpPr txBox="1">
            <a:spLocks/>
          </p:cNvSpPr>
          <p:nvPr/>
        </p:nvSpPr>
        <p:spPr>
          <a:xfrm>
            <a:off x="4929150" y="1557924"/>
            <a:ext cx="2429182" cy="396000"/>
          </a:xfrm>
          <a:prstGeom prst="rect">
            <a:avLst/>
          </a:prstGeom>
          <a:solidFill>
            <a:schemeClr val="bg2">
              <a:alpha val="70000"/>
            </a:schemeClr>
          </a:solidFill>
        </p:spPr>
        <p:txBody>
          <a:bodyPr vert="horz" lIns="91440" tIns="45720" rIns="91440" bIns="45720" rtlCol="0" anchor="ctr">
            <a:noAutofit/>
          </a:bodyPr>
          <a:lstStyle>
            <a:lvl1pPr marL="0" indent="0" algn="l" defTabSz="914400" rtl="0" eaLnBrk="1" latinLnBrk="0" hangingPunct="1">
              <a:lnSpc>
                <a:spcPct val="110000"/>
              </a:lnSpc>
              <a:spcBef>
                <a:spcPts val="1000"/>
              </a:spcBef>
              <a:buClr>
                <a:schemeClr val="accent2"/>
              </a:buClr>
              <a:buFont typeface="System Font Regular"/>
              <a:buNone/>
              <a:tabLst/>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110000"/>
              </a:lnSpc>
              <a:spcBef>
                <a:spcPts val="500"/>
              </a:spcBef>
              <a:buClr>
                <a:schemeClr val="accent4"/>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t>1 January 2022 - 31 December 2024</a:t>
            </a:r>
          </a:p>
        </p:txBody>
      </p:sp>
    </p:spTree>
    <p:extLst>
      <p:ext uri="{BB962C8B-B14F-4D97-AF65-F5344CB8AC3E}">
        <p14:creationId xmlns:p14="http://schemas.microsoft.com/office/powerpoint/2010/main" val="1114891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5A50F81-63F8-615C-5A4C-C341808DDFC2}"/>
              </a:ext>
            </a:extLst>
          </p:cNvPr>
          <p:cNvSpPr>
            <a:spLocks noGrp="1"/>
          </p:cNvSpPr>
          <p:nvPr>
            <p:ph type="title"/>
          </p:nvPr>
        </p:nvSpPr>
        <p:spPr>
          <a:xfrm>
            <a:off x="394563" y="183492"/>
            <a:ext cx="5413301" cy="506586"/>
          </a:xfrm>
        </p:spPr>
        <p:txBody>
          <a:bodyPr/>
          <a:lstStyle/>
          <a:p>
            <a:r>
              <a:rPr lang="en-GB" dirty="0"/>
              <a:t>GHG Emissions Methodology</a:t>
            </a:r>
          </a:p>
        </p:txBody>
      </p:sp>
      <p:sp>
        <p:nvSpPr>
          <p:cNvPr id="15" name="Methodology">
            <a:extLst>
              <a:ext uri="{FF2B5EF4-FFF2-40B4-BE49-F238E27FC236}">
                <a16:creationId xmlns:a16="http://schemas.microsoft.com/office/drawing/2014/main" id="{6EBACA15-5DB3-6DFC-6596-225C67E7A87C}"/>
              </a:ext>
            </a:extLst>
          </p:cNvPr>
          <p:cNvSpPr txBox="1"/>
          <p:nvPr/>
        </p:nvSpPr>
        <p:spPr>
          <a:xfrm>
            <a:off x="408180" y="1030625"/>
            <a:ext cx="4012065" cy="2111754"/>
          </a:xfrm>
          <a:prstGeom prst="rect">
            <a:avLst/>
          </a:prstGeom>
          <a:noFill/>
        </p:spPr>
        <p:txBody>
          <a:bodyPr wrap="square" rtlCol="0">
            <a:normAutofit/>
          </a:bodyPr>
          <a:lstStyle/>
          <a:p>
            <a:pPr>
              <a:lnSpc>
                <a:spcPct val="115000"/>
              </a:lnSpc>
            </a:pPr>
            <a:r>
              <a:rPr lang="en-GB" sz="900" dirty="0">
                <a:latin typeface="Verdana" panose="020B0604030504040204" pitchFamily="34" charset="0"/>
                <a:ea typeface="Verdana" panose="020B0604030504040204" pitchFamily="34" charset="0"/>
                <a:cs typeface="Verdana" panose="020B0604030504040204" pitchFamily="34" charset="0"/>
              </a:rPr>
              <a:t>Baseline emissions are a record of the greenhouse gases that have been produced in the past and were produced prior to the introduction of any strategies to reduce emissions. Baseline emissions are the reference point against which emissions reduction can be measured.</a:t>
            </a:r>
          </a:p>
          <a:p>
            <a:pPr>
              <a:lnSpc>
                <a:spcPct val="115000"/>
              </a:lnSpc>
            </a:pPr>
            <a:endParaRPr lang="en-GB" sz="900" dirty="0">
              <a:latin typeface="Verdana" panose="020B0604030504040204" pitchFamily="34" charset="0"/>
              <a:ea typeface="Verdana" panose="020B0604030504040204" pitchFamily="34" charset="0"/>
              <a:cs typeface="Verdana" panose="020B0604030504040204" pitchFamily="34" charset="0"/>
            </a:endParaRPr>
          </a:p>
          <a:p>
            <a:pPr>
              <a:lnSpc>
                <a:spcPct val="115000"/>
              </a:lnSpc>
            </a:pPr>
            <a:r>
              <a:rPr lang="en-GB" sz="900" dirty="0" err="1">
                <a:latin typeface="Verdana" panose="020B0604030504040204" pitchFamily="34" charset="0"/>
                <a:ea typeface="Verdana" panose="020B0604030504040204" pitchFamily="34" charset="0"/>
                <a:cs typeface="Verdana" panose="020B0604030504040204" pitchFamily="34" charset="0"/>
              </a:rPr>
              <a:t>Vaccination UK Limited’s</a:t>
            </a:r>
            <a:r>
              <a:rPr lang="en-GB" sz="900" dirty="0">
                <a:latin typeface="Verdana" panose="020B0604030504040204" pitchFamily="34" charset="0"/>
                <a:ea typeface="Verdana" panose="020B0604030504040204" pitchFamily="34" charset="0"/>
                <a:cs typeface="Verdana" panose="020B0604030504040204" pitchFamily="34" charset="0"/>
              </a:rPr>
              <a:t> emissions have been calculated against a baseline year of </a:t>
            </a:r>
            <a:r>
              <a:rPr lang="en-GB" sz="900" dirty="0" err="1">
                <a:latin typeface="Verdana" panose="020B0604030504040204" pitchFamily="34" charset="0"/>
                <a:ea typeface="Verdana" panose="020B0604030504040204" pitchFamily="34" charset="0"/>
                <a:cs typeface="Verdana" panose="020B0604030504040204" pitchFamily="34" charset="0"/>
              </a:rPr>
              <a:t>2022</a:t>
            </a:r>
            <a:r>
              <a:rPr lang="en-GB" sz="900" dirty="0">
                <a:latin typeface="Verdana" panose="020B0604030504040204" pitchFamily="34" charset="0"/>
                <a:ea typeface="Verdana" panose="020B0604030504040204" pitchFamily="34" charset="0"/>
                <a:cs typeface="Verdana" panose="020B0604030504040204" pitchFamily="34" charset="0"/>
              </a:rPr>
              <a:t>.</a:t>
            </a:r>
          </a:p>
          <a:p>
            <a:pPr>
              <a:lnSpc>
                <a:spcPct val="115000"/>
              </a:lnSpc>
            </a:pPr>
            <a:endParaRPr lang="en-GB" sz="900" dirty="0">
              <a:latin typeface="Verdana" panose="020B0604030504040204" pitchFamily="34" charset="0"/>
              <a:ea typeface="Verdana" panose="020B0604030504040204" pitchFamily="34" charset="0"/>
              <a:cs typeface="Verdana" panose="020B0604030504040204" pitchFamily="34" charset="0"/>
            </a:endParaRPr>
          </a:p>
          <a:p>
            <a:pPr>
              <a:lnSpc>
                <a:spcPct val="115000"/>
              </a:lnSpc>
            </a:pPr>
            <a:r>
              <a:rPr lang="en-GB" sz="900" dirty="0" err="1">
                <a:latin typeface="Verdana" panose="020B0604030504040204" pitchFamily="34" charset="0"/>
                <a:ea typeface="Verdana" panose="020B0604030504040204" pitchFamily="34" charset="0"/>
                <a:cs typeface="Verdana" panose="020B0604030504040204" pitchFamily="34" charset="0"/>
              </a:rPr>
              <a:t>Vaccination UK Limited’s</a:t>
            </a:r>
            <a:r>
              <a:rPr lang="en-GB" sz="900" dirty="0">
                <a:latin typeface="Verdana" panose="020B0604030504040204" pitchFamily="34" charset="0"/>
                <a:ea typeface="Verdana" panose="020B0604030504040204" pitchFamily="34" charset="0"/>
                <a:cs typeface="Verdana" panose="020B0604030504040204" pitchFamily="34" charset="0"/>
              </a:rPr>
              <a:t> GHG emissions inventory is aligned to the GHG Protocol and covers:</a:t>
            </a:r>
          </a:p>
        </p:txBody>
      </p:sp>
      <p:graphicFrame>
        <p:nvGraphicFramePr>
          <p:cNvPr id="3" name="BaselineTable">
            <a:extLst>
              <a:ext uri="{FF2B5EF4-FFF2-40B4-BE49-F238E27FC236}">
                <a16:creationId xmlns:a16="http://schemas.microsoft.com/office/drawing/2014/main" id="{B3D743AA-E375-2B96-C9DF-EC71574C1358}"/>
              </a:ext>
            </a:extLst>
          </p:cNvPr>
          <p:cNvGraphicFramePr>
            <a:graphicFrameLocks noGrp="1"/>
          </p:cNvGraphicFramePr>
          <p:nvPr>
            <p:extLst>
              <p:ext uri="{D42A27DB-BD31-4B8C-83A1-F6EECF244321}">
                <p14:modId xmlns:p14="http://schemas.microsoft.com/office/powerpoint/2010/main" val="3588280414"/>
              </p:ext>
            </p:extLst>
          </p:nvPr>
        </p:nvGraphicFramePr>
        <p:xfrm>
          <a:off x="5057776" y="1710989"/>
          <a:ext cx="6848474" cy="4668475"/>
        </p:xfrm>
        <a:graphic>
          <a:graphicData uri="http://schemas.openxmlformats.org/drawingml/2006/table">
            <a:tbl>
              <a:tblPr firstRow="1" bandRow="1">
                <a:tableStyleId>{5C22544A-7EE6-4342-B048-85BDC9FD1C3A}</a:tableStyleId>
              </a:tblPr>
              <a:tblGrid>
                <a:gridCol w="3372568">
                  <a:extLst>
                    <a:ext uri="{9D8B030D-6E8A-4147-A177-3AD203B41FA5}">
                      <a16:colId xmlns:a16="http://schemas.microsoft.com/office/drawing/2014/main" val="818204820"/>
                    </a:ext>
                  </a:extLst>
                </a:gridCol>
                <a:gridCol w="3475906">
                  <a:extLst>
                    <a:ext uri="{9D8B030D-6E8A-4147-A177-3AD203B41FA5}">
                      <a16:colId xmlns:a16="http://schemas.microsoft.com/office/drawing/2014/main" val="3107593464"/>
                    </a:ext>
                  </a:extLst>
                </a:gridCol>
              </a:tblGrid>
              <a:tr h="237033">
                <a:tc>
                  <a:txBody>
                    <a:bodyPr/>
                    <a:lstStyle/>
                    <a:p>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Scope 3 GHG Category</a:t>
                      </a:r>
                    </a:p>
                  </a:txBody>
                  <a:tcPr marL="91428"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800" b="1"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Description</a:t>
                      </a:r>
                      <a:endPar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9194278"/>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1: Purchased goods and Services</a:t>
                      </a:r>
                    </a:p>
                  </a:txBody>
                  <a:tcPr marL="91428" marR="91428" marT="45714" marB="45714"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the production of goods and services a company buys.</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2623606"/>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2: Capital goods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producing long-term assets such as buildings or equipment.</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951088104"/>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3: Fuel and Energy-Related (not in Scopes 1 or 2)</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extraction, production, and transportation of fuels and energy purchased.</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719696159"/>
                  </a:ext>
                </a:extLst>
              </a:tr>
              <a:tr h="386284">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4: Upstream Transportation and Distribution</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Emissions from transporting and distributing products purchased by the reporting company.</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09338761"/>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5: Waste Generated in Operations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buClr>
                          <a:schemeClr val="tx2"/>
                        </a:buClr>
                      </a:pPr>
                      <a:r>
                        <a:rPr lang="en-US" sz="800" dirty="0"/>
                        <a:t>Emissions from waste disposal and treatment.</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668317686"/>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6: Business Travel</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buClr>
                          <a:schemeClr val="accent5"/>
                        </a:buClr>
                      </a:pPr>
                      <a:r>
                        <a:rPr lang="en-US" sz="800" dirty="0"/>
                        <a:t>Emissions from travel by employees (e.g., flights, rental cars).</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129352548"/>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7: Employee Commuting </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Emissions from employees commuting to and from work.</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556183846"/>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8: Upstream Leased Assets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leased assets not included in Scope 1 or 2, occurring upstream in the value chain.</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388347131"/>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9: Downstream Transportations &amp; Distributions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Emissions from transporting and distributing sold products to customers.</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99765788"/>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10: Processing of Sold Products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processing intermediate products sold by the company.</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099441164"/>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11: Use of Sold Products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the use of goods and services sold.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71578308"/>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12: End of Life of Sold Products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waste disposal and treatment of sold products at their end-of-life.</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48144679"/>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13: Downstream Leased Assets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assets leased to other entities.</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974588313"/>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14: Franchises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operations of franchises.</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810088395"/>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15: Investments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investments made by the company, such as loans and equity.</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64578048"/>
                  </a:ext>
                </a:extLst>
              </a:tr>
            </a:tbl>
          </a:graphicData>
        </a:graphic>
      </p:graphicFrame>
      <p:sp>
        <p:nvSpPr>
          <p:cNvPr id="5" name="Category1">
            <a:extLst>
              <a:ext uri="{FF2B5EF4-FFF2-40B4-BE49-F238E27FC236}">
                <a16:creationId xmlns:a16="http://schemas.microsoft.com/office/drawing/2014/main" id="{9CAA7455-AC22-8ABE-9DFF-F1FAA9DF6F6B}"/>
              </a:ext>
            </a:extLst>
          </p:cNvPr>
          <p:cNvSpPr txBox="1"/>
          <p:nvPr/>
        </p:nvSpPr>
        <p:spPr>
          <a:xfrm>
            <a:off x="688588" y="3399852"/>
            <a:ext cx="3429292" cy="1032077"/>
          </a:xfrm>
          <a:prstGeom prst="rect">
            <a:avLst/>
          </a:prstGeom>
          <a:noFill/>
        </p:spPr>
        <p:txBody>
          <a:bodyPr wrap="square" rtlCol="0">
            <a:spAutoFit/>
          </a:bodyPr>
          <a:lstStyle/>
          <a:p>
            <a:pPr>
              <a:lnSpc>
                <a:spcPct val="115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Scope 1: Direct emissions </a:t>
            </a:r>
          </a:p>
          <a:p>
            <a:pPr>
              <a:lnSpc>
                <a:spcPct val="115000"/>
              </a:lnSpc>
              <a:buClr>
                <a:schemeClr val="accent4"/>
              </a:buClr>
            </a:pPr>
            <a:endParaRPr lang="en-US" sz="900" b="1" dirty="0">
              <a:latin typeface="Verdana" panose="020B0604030504040204" pitchFamily="34" charset="0"/>
              <a:ea typeface="Verdana" panose="020B0604030504040204" pitchFamily="34" charset="0"/>
              <a:cs typeface="Verdana" panose="020B0604030504040204" pitchFamily="34" charset="0"/>
            </a:endParaRPr>
          </a:p>
          <a:p>
            <a:pP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Direct emissions from sources owned or controlled by an organization, such as fuel combustion in company vehicles, manufacturing processes, and onsite energy production.</a:t>
            </a:r>
            <a:endParaRPr lang="en-GB" sz="900" dirty="0">
              <a:latin typeface="Verdana" panose="020B0604030504040204" pitchFamily="34" charset="0"/>
              <a:ea typeface="Verdana" panose="020B0604030504040204" pitchFamily="34" charset="0"/>
              <a:cs typeface="Verdana" panose="020B0604030504040204" pitchFamily="34" charset="0"/>
            </a:endParaRPr>
          </a:p>
        </p:txBody>
      </p:sp>
      <p:sp>
        <p:nvSpPr>
          <p:cNvPr id="6" name="Category2">
            <a:extLst>
              <a:ext uri="{FF2B5EF4-FFF2-40B4-BE49-F238E27FC236}">
                <a16:creationId xmlns:a16="http://schemas.microsoft.com/office/drawing/2014/main" id="{CCA307B1-F1D7-B506-69C9-B0B757084AE3}"/>
              </a:ext>
            </a:extLst>
          </p:cNvPr>
          <p:cNvSpPr txBox="1"/>
          <p:nvPr/>
        </p:nvSpPr>
        <p:spPr>
          <a:xfrm>
            <a:off x="688588" y="4669429"/>
            <a:ext cx="3429292" cy="1032077"/>
          </a:xfrm>
          <a:prstGeom prst="rect">
            <a:avLst/>
          </a:prstGeom>
          <a:noFill/>
        </p:spPr>
        <p:txBody>
          <a:bodyPr wrap="square" rtlCol="0">
            <a:spAutoFit/>
          </a:bodyPr>
          <a:lstStyle/>
          <a:p>
            <a:pPr>
              <a:lnSpc>
                <a:spcPct val="115000"/>
              </a:lnSpc>
              <a:buClr>
                <a:schemeClr val="accent2"/>
              </a:buClr>
            </a:pPr>
            <a:r>
              <a:rPr lang="en-GB" sz="900" b="1" dirty="0">
                <a:latin typeface="Verdana" panose="020B0604030504040204" pitchFamily="34" charset="0"/>
                <a:ea typeface="Verdana" panose="020B0604030504040204" pitchFamily="34" charset="0"/>
                <a:cs typeface="Verdana" panose="020B0604030504040204" pitchFamily="34" charset="0"/>
              </a:rPr>
              <a:t>Scope 2: Indirect emissions </a:t>
            </a:r>
          </a:p>
          <a:p>
            <a:pPr>
              <a:lnSpc>
                <a:spcPct val="115000"/>
              </a:lnSpc>
              <a:buClr>
                <a:schemeClr val="accent2"/>
              </a:buClr>
            </a:pPr>
            <a:endParaRPr lang="en-US" sz="900" dirty="0">
              <a:latin typeface="Verdana" panose="020B0604030504040204" pitchFamily="34" charset="0"/>
              <a:ea typeface="Verdana" panose="020B0604030504040204" pitchFamily="34" charset="0"/>
              <a:cs typeface="Verdana" panose="020B0604030504040204" pitchFamily="34" charset="0"/>
            </a:endParaRPr>
          </a:p>
          <a:p>
            <a:pPr>
              <a:lnSpc>
                <a:spcPct val="115000"/>
              </a:lnSpc>
              <a:buClr>
                <a:schemeClr val="accent2"/>
              </a:buClr>
            </a:pPr>
            <a:r>
              <a:rPr lang="en-US" sz="900" dirty="0">
                <a:latin typeface="Verdana" panose="020B0604030504040204" pitchFamily="34" charset="0"/>
                <a:ea typeface="Verdana" panose="020B0604030504040204" pitchFamily="34" charset="0"/>
                <a:cs typeface="Verdana" panose="020B0604030504040204" pitchFamily="34" charset="0"/>
              </a:rPr>
              <a:t>Indirect emissions from the consumption of purchased electricity, steam, heating, and cooling. These emissions occur at the source of energy production but are attributed to the organization that uses the energy.</a:t>
            </a:r>
            <a:endParaRPr lang="en-GB" sz="900" dirty="0">
              <a:latin typeface="Verdana" panose="020B0604030504040204" pitchFamily="34" charset="0"/>
              <a:ea typeface="Verdana" panose="020B0604030504040204" pitchFamily="34" charset="0"/>
              <a:cs typeface="Verdana" panose="020B0604030504040204" pitchFamily="34" charset="0"/>
            </a:endParaRPr>
          </a:p>
        </p:txBody>
      </p:sp>
      <p:sp>
        <p:nvSpPr>
          <p:cNvPr id="7" name="Round Same-side Corner of Rectangle 17">
            <a:extLst>
              <a:ext uri="{FF2B5EF4-FFF2-40B4-BE49-F238E27FC236}">
                <a16:creationId xmlns:a16="http://schemas.microsoft.com/office/drawing/2014/main" id="{159AA16B-81C4-F23B-5FC2-6C6966A0F312}"/>
              </a:ext>
            </a:extLst>
          </p:cNvPr>
          <p:cNvSpPr/>
          <p:nvPr/>
        </p:nvSpPr>
        <p:spPr>
          <a:xfrm rot="16200000">
            <a:off x="-33149" y="3835780"/>
            <a:ext cx="1032618" cy="149960"/>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 Same-side Corner of Rectangle 18">
            <a:extLst>
              <a:ext uri="{FF2B5EF4-FFF2-40B4-BE49-F238E27FC236}">
                <a16:creationId xmlns:a16="http://schemas.microsoft.com/office/drawing/2014/main" id="{3AEE8C36-82EE-B4F6-97D2-6D6EC96640DB}"/>
              </a:ext>
            </a:extLst>
          </p:cNvPr>
          <p:cNvSpPr/>
          <p:nvPr/>
        </p:nvSpPr>
        <p:spPr>
          <a:xfrm rot="16200000">
            <a:off x="554" y="5110217"/>
            <a:ext cx="1032618" cy="14996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ame-side Corner of Rectangle 20">
            <a:extLst>
              <a:ext uri="{FF2B5EF4-FFF2-40B4-BE49-F238E27FC236}">
                <a16:creationId xmlns:a16="http://schemas.microsoft.com/office/drawing/2014/main" id="{22AB410F-8BEF-A1BD-D3F7-841B25085C7F}"/>
              </a:ext>
            </a:extLst>
          </p:cNvPr>
          <p:cNvSpPr/>
          <p:nvPr/>
        </p:nvSpPr>
        <p:spPr>
          <a:xfrm rot="16200000">
            <a:off x="1919833" y="3665206"/>
            <a:ext cx="5419125" cy="149959"/>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ategory1">
            <a:extLst>
              <a:ext uri="{FF2B5EF4-FFF2-40B4-BE49-F238E27FC236}">
                <a16:creationId xmlns:a16="http://schemas.microsoft.com/office/drawing/2014/main" id="{BBB273EA-9392-C0B4-9CDD-F5BDFE17C6CE}"/>
              </a:ext>
            </a:extLst>
          </p:cNvPr>
          <p:cNvSpPr txBox="1"/>
          <p:nvPr/>
        </p:nvSpPr>
        <p:spPr>
          <a:xfrm>
            <a:off x="4819499" y="1017875"/>
            <a:ext cx="6964321" cy="520655"/>
          </a:xfrm>
          <a:prstGeom prst="rect">
            <a:avLst/>
          </a:prstGeom>
          <a:noFill/>
        </p:spPr>
        <p:txBody>
          <a:bodyPr wrap="square" rtlCol="0">
            <a:spAutoFit/>
          </a:bodyPr>
          <a:lstStyle/>
          <a:p>
            <a:pPr>
              <a:lnSpc>
                <a:spcPct val="115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Scope 3: Supply chain emissions and categories</a:t>
            </a:r>
            <a:br>
              <a:rPr lang="en-US" sz="900" b="1" dirty="0">
                <a:latin typeface="Verdana" panose="020B0604030504040204" pitchFamily="34" charset="0"/>
                <a:ea typeface="Verdana" panose="020B0604030504040204" pitchFamily="34" charset="0"/>
                <a:cs typeface="Verdana" panose="020B0604030504040204" pitchFamily="34" charset="0"/>
              </a:rPr>
            </a:br>
            <a:r>
              <a:rPr lang="en-US" sz="800" dirty="0">
                <a:latin typeface="Verdana" panose="020B0604030504040204" pitchFamily="34" charset="0"/>
                <a:ea typeface="Verdana" panose="020B0604030504040204" pitchFamily="34" charset="0"/>
                <a:cs typeface="Verdana" panose="020B0604030504040204" pitchFamily="34" charset="0"/>
              </a:rPr>
              <a:t>These have been calculated using spend based data except for Employee commuting where a distance-based method is used depending on the data available.</a:t>
            </a:r>
            <a:endParaRPr lang="en-US" sz="900" dirty="0">
              <a:latin typeface="Verdana" panose="020B0604030504040204" pitchFamily="34" charset="0"/>
              <a:ea typeface="Verdana" panose="020B0604030504040204" pitchFamily="34" charset="0"/>
              <a:cs typeface="Verdana" panose="020B0604030504040204" pitchFamily="34" charset="0"/>
            </a:endParaRPr>
          </a:p>
        </p:txBody>
      </p:sp>
      <p:sp>
        <p:nvSpPr>
          <p:cNvPr id="45" name="Oval 44">
            <a:extLst>
              <a:ext uri="{FF2B5EF4-FFF2-40B4-BE49-F238E27FC236}">
                <a16:creationId xmlns:a16="http://schemas.microsoft.com/office/drawing/2014/main" id="{4870E1FC-EB1F-93F8-96FB-0E6A6AF41852}"/>
              </a:ext>
            </a:extLst>
          </p:cNvPr>
          <p:cNvSpPr/>
          <p:nvPr/>
        </p:nvSpPr>
        <p:spPr>
          <a:xfrm>
            <a:off x="4820383" y="2995222"/>
            <a:ext cx="169683" cy="16968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34577D5F-52E6-E41E-29A2-0CE587DFE29C}"/>
              </a:ext>
            </a:extLst>
          </p:cNvPr>
          <p:cNvSpPr/>
          <p:nvPr/>
        </p:nvSpPr>
        <p:spPr>
          <a:xfrm>
            <a:off x="4820383" y="3301209"/>
            <a:ext cx="169683" cy="169683"/>
          </a:xfrm>
          <a:prstGeom prst="ellipse">
            <a:avLst/>
          </a:prstGeom>
          <a:solidFill>
            <a:srgbClr val="F0F4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F6E5ECF2-F21C-440A-B95F-58B5F40D8046}"/>
              </a:ext>
            </a:extLst>
          </p:cNvPr>
          <p:cNvSpPr/>
          <p:nvPr/>
        </p:nvSpPr>
        <p:spPr>
          <a:xfrm>
            <a:off x="4820383" y="3578621"/>
            <a:ext cx="169683" cy="169683"/>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B10FF024-B616-E62A-4B0D-D95B34F4151B}"/>
              </a:ext>
            </a:extLst>
          </p:cNvPr>
          <p:cNvSpPr/>
          <p:nvPr/>
        </p:nvSpPr>
        <p:spPr>
          <a:xfrm>
            <a:off x="4820383" y="3856033"/>
            <a:ext cx="169683" cy="1696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9640DC03-10E0-C0E1-4B89-1861AD21630E}"/>
              </a:ext>
            </a:extLst>
          </p:cNvPr>
          <p:cNvSpPr/>
          <p:nvPr/>
        </p:nvSpPr>
        <p:spPr>
          <a:xfrm>
            <a:off x="4820383" y="4448957"/>
            <a:ext cx="169683" cy="169683"/>
          </a:xfrm>
          <a:prstGeom prst="ellipse">
            <a:avLst/>
          </a:prstGeom>
          <a:pattFill prst="pct80">
            <a:fgClr>
              <a:schemeClr val="accent4"/>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5DDBD39F-83E5-4DAC-9579-16841187CC25}"/>
              </a:ext>
            </a:extLst>
          </p:cNvPr>
          <p:cNvSpPr/>
          <p:nvPr/>
        </p:nvSpPr>
        <p:spPr>
          <a:xfrm>
            <a:off x="4820383" y="2001061"/>
            <a:ext cx="169683" cy="169683"/>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45C4A06F-87CC-B66C-E4EB-FADA40E7B10E}"/>
              </a:ext>
            </a:extLst>
          </p:cNvPr>
          <p:cNvSpPr/>
          <p:nvPr/>
        </p:nvSpPr>
        <p:spPr>
          <a:xfrm>
            <a:off x="4820383" y="2297523"/>
            <a:ext cx="169683" cy="16968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6A2D7FBF-ACDB-2A5B-288B-73020A32C9AB}"/>
              </a:ext>
            </a:extLst>
          </p:cNvPr>
          <p:cNvSpPr/>
          <p:nvPr/>
        </p:nvSpPr>
        <p:spPr>
          <a:xfrm>
            <a:off x="4820383" y="2632085"/>
            <a:ext cx="169683" cy="16968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4F8F3860-4415-8A0D-3708-787D0EEB2A5C}"/>
              </a:ext>
            </a:extLst>
          </p:cNvPr>
          <p:cNvSpPr/>
          <p:nvPr/>
        </p:nvSpPr>
        <p:spPr>
          <a:xfrm>
            <a:off x="4820383" y="4152495"/>
            <a:ext cx="169683" cy="169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756A34C1-8690-3DA4-6E72-3380B51264B5}"/>
              </a:ext>
            </a:extLst>
          </p:cNvPr>
          <p:cNvSpPr/>
          <p:nvPr/>
        </p:nvSpPr>
        <p:spPr>
          <a:xfrm>
            <a:off x="4820383" y="4716844"/>
            <a:ext cx="169683" cy="169683"/>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6A68C7F5-2DC8-3365-C245-F34579D7CFA1}"/>
              </a:ext>
            </a:extLst>
          </p:cNvPr>
          <p:cNvSpPr/>
          <p:nvPr/>
        </p:nvSpPr>
        <p:spPr>
          <a:xfrm>
            <a:off x="4820383" y="4984731"/>
            <a:ext cx="169683" cy="169683"/>
          </a:xfrm>
          <a:prstGeom prst="ellipse">
            <a:avLst/>
          </a:prstGeom>
          <a:pattFill prst="pct8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D4B6CF64-EB59-7876-AC6D-D046315CF0D7}"/>
              </a:ext>
            </a:extLst>
          </p:cNvPr>
          <p:cNvSpPr/>
          <p:nvPr/>
        </p:nvSpPr>
        <p:spPr>
          <a:xfrm>
            <a:off x="4820383" y="5271668"/>
            <a:ext cx="169683" cy="169683"/>
          </a:xfrm>
          <a:prstGeom prst="ellipse">
            <a:avLst/>
          </a:prstGeom>
          <a:pattFill prst="pct9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77CB693F-175C-C0A3-95B0-01B498B0DE2F}"/>
              </a:ext>
            </a:extLst>
          </p:cNvPr>
          <p:cNvSpPr/>
          <p:nvPr/>
        </p:nvSpPr>
        <p:spPr>
          <a:xfrm>
            <a:off x="4820383" y="5577655"/>
            <a:ext cx="169683" cy="169683"/>
          </a:xfrm>
          <a:prstGeom prst="ellipse">
            <a:avLst/>
          </a:prstGeom>
          <a:pattFill prst="pct80">
            <a:fgClr>
              <a:schemeClr val="accent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a:extLst>
              <a:ext uri="{FF2B5EF4-FFF2-40B4-BE49-F238E27FC236}">
                <a16:creationId xmlns:a16="http://schemas.microsoft.com/office/drawing/2014/main" id="{19BB9F2B-C737-9A2B-F44A-3E2D927E54B5}"/>
              </a:ext>
            </a:extLst>
          </p:cNvPr>
          <p:cNvSpPr/>
          <p:nvPr/>
        </p:nvSpPr>
        <p:spPr>
          <a:xfrm>
            <a:off x="4820383" y="6142008"/>
            <a:ext cx="169683" cy="16968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BA16DF5D-DE3B-1976-C16C-CD693E207397}"/>
              </a:ext>
            </a:extLst>
          </p:cNvPr>
          <p:cNvSpPr/>
          <p:nvPr/>
        </p:nvSpPr>
        <p:spPr>
          <a:xfrm>
            <a:off x="4820383" y="5845542"/>
            <a:ext cx="169683" cy="16968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73F01F7-3DB7-1AA3-1FF2-57092A106F88}"/>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4</a:t>
            </a:r>
          </a:p>
        </p:txBody>
      </p:sp>
    </p:spTree>
    <p:extLst>
      <p:ext uri="{BB962C8B-B14F-4D97-AF65-F5344CB8AC3E}">
        <p14:creationId xmlns:p14="http://schemas.microsoft.com/office/powerpoint/2010/main" val="760297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F5C82-739A-D69D-970A-37EEB8EF3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EA0F3-6F6A-AB60-3A34-F5022E9BD177}"/>
              </a:ext>
            </a:extLst>
          </p:cNvPr>
          <p:cNvSpPr>
            <a:spLocks noGrp="1"/>
          </p:cNvSpPr>
          <p:nvPr>
            <p:ph type="title"/>
          </p:nvPr>
        </p:nvSpPr>
        <p:spPr>
          <a:xfrm>
            <a:off x="394563" y="183492"/>
            <a:ext cx="5413301" cy="506586"/>
          </a:xfrm>
        </p:spPr>
        <p:txBody>
          <a:bodyPr/>
          <a:lstStyle/>
          <a:p>
            <a:r>
              <a:rPr lang="en-GB" dirty="0"/>
              <a:t>GHG Emissions Summary</a:t>
            </a:r>
          </a:p>
        </p:txBody>
      </p:sp>
      <p:graphicFrame>
        <p:nvGraphicFramePr>
          <p:cNvPr id="11" name="GHGEmissionsTable">
            <a:extLst>
              <a:ext uri="{FF2B5EF4-FFF2-40B4-BE49-F238E27FC236}">
                <a16:creationId xmlns:a16="http://schemas.microsoft.com/office/drawing/2014/main" id="{5B324652-AF44-7675-3975-F5A1CEDF737A}"/>
              </a:ext>
            </a:extLst>
          </p:cNvPr>
          <p:cNvGraphicFramePr>
            <a:graphicFrameLocks noGrp="1"/>
          </p:cNvGraphicFramePr>
          <p:nvPr>
            <p:extLst>
              <p:ext uri="{D42A27DB-BD31-4B8C-83A1-F6EECF244321}">
                <p14:modId xmlns:p14="http://schemas.microsoft.com/office/powerpoint/2010/main" val="3698049968"/>
              </p:ext>
            </p:extLst>
          </p:nvPr>
        </p:nvGraphicFramePr>
        <p:xfrm>
          <a:off x="4568836" y="987580"/>
          <a:ext cx="6956414" cy="5565008"/>
        </p:xfrm>
        <a:graphic>
          <a:graphicData uri="http://schemas.openxmlformats.org/drawingml/2006/table">
            <a:tbl>
              <a:tblPr firstRow="1" bandRow="1">
                <a:tableStyleId>{5C22544A-7EE6-4342-B048-85BDC9FD1C3A}</a:tableStyleId>
              </a:tblPr>
              <a:tblGrid>
                <a:gridCol w="559094">
                  <a:extLst>
                    <a:ext uri="{9D8B030D-6E8A-4147-A177-3AD203B41FA5}">
                      <a16:colId xmlns:a16="http://schemas.microsoft.com/office/drawing/2014/main" val="3102984118"/>
                    </a:ext>
                  </a:extLst>
                </a:gridCol>
                <a:gridCol w="3482670">
                  <a:extLst>
                    <a:ext uri="{9D8B030D-6E8A-4147-A177-3AD203B41FA5}">
                      <a16:colId xmlns:a16="http://schemas.microsoft.com/office/drawing/2014/main" val="818204820"/>
                    </a:ext>
                  </a:extLst>
                </a:gridCol>
                <a:gridCol w="952500">
                  <a:extLst>
                    <a:ext uri="{9D8B030D-6E8A-4147-A177-3AD203B41FA5}">
                      <a16:colId xmlns:a16="http://schemas.microsoft.com/office/drawing/2014/main" val="3107593464"/>
                    </a:ext>
                  </a:extLst>
                </a:gridCol>
                <a:gridCol w="975360">
                  <a:extLst>
                    <a:ext uri="{9D8B030D-6E8A-4147-A177-3AD203B41FA5}">
                      <a16:colId xmlns:a16="http://schemas.microsoft.com/office/drawing/2014/main" val="837680938"/>
                    </a:ext>
                  </a:extLst>
                </a:gridCol>
                <a:gridCol w="986790">
                  <a:extLst>
                    <a:ext uri="{9D8B030D-6E8A-4147-A177-3AD203B41FA5}">
                      <a16:colId xmlns:a16="http://schemas.microsoft.com/office/drawing/2014/main" val="1982139344"/>
                    </a:ext>
                  </a:extLst>
                </a:gridCol>
              </a:tblGrid>
              <a:tr h="228425">
                <a:tc>
                  <a:txBody>
                    <a:bodyPr/>
                    <a:lstStyle/>
                    <a:p>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Scope</a:t>
                      </a:r>
                    </a:p>
                  </a:txBody>
                  <a:tcPr marL="91428"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GHG Category</a:t>
                      </a:r>
                    </a:p>
                  </a:txBody>
                  <a:tcPr marL="91428"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2022 Tonnes CO2e (Baseline)</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2024 Tonnes CO2e (Current)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2024 % of emissions</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9194278"/>
                  </a:ext>
                </a:extLst>
              </a:tr>
              <a:tr h="169476">
                <a:tc rowSpan="2">
                  <a:txBody>
                    <a:bodyPr/>
                    <a:lstStyle/>
                    <a:p>
                      <a:pPr marL="0" indent="0" algn="ctr"/>
                      <a:r>
                        <a:rPr lang="en-GB" sz="1200" b="0" i="0" dirty="0">
                          <a:solidFill>
                            <a:schemeClr val="bg1"/>
                          </a:solidFill>
                          <a:latin typeface="Verdana" panose="020B0604030504040204" pitchFamily="34" charset="0"/>
                          <a:ea typeface="Verdana" panose="020B0604030504040204" pitchFamily="34" charset="0"/>
                          <a:cs typeface="Verdana" panose="020B0604030504040204" pitchFamily="34" charset="0"/>
                        </a:rPr>
                        <a:t>1</a:t>
                      </a:r>
                    </a:p>
                  </a:txBody>
                  <a:tcPr anchor="ctr">
                    <a:lnL w="381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indent="0"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Fuel in company vehicles</a:t>
                      </a:r>
                    </a:p>
                  </a:txBody>
                  <a:tcPr anchor="ctr">
                    <a:lnL w="12700" cap="flat" cmpd="sng" algn="ctr">
                      <a:solidFill>
                        <a:schemeClr val="accent6"/>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902081085"/>
                  </a:ext>
                </a:extLst>
              </a:tr>
              <a:tr h="0">
                <a:tc vMerge="1">
                  <a:txBody>
                    <a:bodyPr/>
                    <a:lstStyle/>
                    <a:p>
                      <a:pPr marL="0" indent="0" algn="l" defTabSz="914400" rtl="0" eaLnBrk="1" latinLnBrk="0" hangingPunct="1"/>
                      <a:endParaRPr lang="en-GB" sz="800" b="0" i="0" kern="12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r>
                        <a:rPr lang="en-GB" sz="800" b="0" i="0" kern="12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Direct fuel</a:t>
                      </a:r>
                    </a:p>
                  </a:txBody>
                  <a:tcPr anchor="ctr">
                    <a:lnL w="12700" cap="flat" cmpd="sng" algn="ctr">
                      <a:solidFill>
                        <a:schemeClr val="accent6"/>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13.9</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25.7</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2.36%</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482254092"/>
                  </a:ext>
                </a:extLst>
              </a:tr>
              <a:tr h="0">
                <a:tc rowSpan="3">
                  <a:txBody>
                    <a:bodyPr/>
                    <a:lstStyle/>
                    <a:p>
                      <a:pPr marL="0" indent="0" algn="ctr"/>
                      <a:r>
                        <a:rPr lang="en-GB" sz="1200" b="0" i="0" dirty="0">
                          <a:solidFill>
                            <a:schemeClr val="bg1"/>
                          </a:solidFill>
                          <a:latin typeface="Verdana" panose="020B0604030504040204" pitchFamily="34" charset="0"/>
                          <a:ea typeface="Verdana" panose="020B0604030504040204" pitchFamily="34" charset="0"/>
                          <a:cs typeface="Verdana" panose="020B0604030504040204" pitchFamily="34" charset="0"/>
                        </a:rPr>
                        <a:t>2</a:t>
                      </a:r>
                    </a:p>
                  </a:txBody>
                  <a:tcPr marL="91428" marR="91428" marT="45714" marB="45714" anchor="ctr">
                    <a:lnL w="381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Electricity – location based</a:t>
                      </a:r>
                    </a:p>
                  </a:txBody>
                  <a:tcPr marL="91428" marR="91428" marT="45714" marB="45714" anchor="ctr">
                    <a:lnL w="12700" cap="flat" cmpd="sng" algn="ctr">
                      <a:solidFill>
                        <a:schemeClr val="accent2"/>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38.3</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69.6</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6.40%</a:t>
                      </a:r>
                      <a:endPar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247983575"/>
                  </a:ext>
                </a:extLst>
              </a:tr>
              <a:tr h="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Indirect fuel usage in leased offices</a:t>
                      </a:r>
                    </a:p>
                  </a:txBody>
                  <a:tcPr marL="91428" marR="91428" marT="45714" marB="45714" anchor="ctr">
                    <a:lnL w="12700" cap="flat" cmpd="sng" algn="ctr">
                      <a:solidFill>
                        <a:schemeClr val="accent2"/>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4134189591"/>
                  </a:ext>
                </a:extLst>
              </a:tr>
              <a:tr h="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Indirect fuel usage  in leased assets</a:t>
                      </a:r>
                    </a:p>
                  </a:txBody>
                  <a:tcPr marL="91428" marR="91428" marT="45714" marB="45714" anchor="ctr">
                    <a:lnL w="12700" cap="flat" cmpd="sng" algn="ctr">
                      <a:solidFill>
                        <a:schemeClr val="accent2"/>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651452046"/>
                  </a:ext>
                </a:extLst>
              </a:tr>
              <a:tr h="0">
                <a:tc rowSpan="15">
                  <a:txBody>
                    <a:bodyPr/>
                    <a:lstStyle/>
                    <a:p>
                      <a:pPr algn="ctr"/>
                      <a:r>
                        <a:rPr lang="en-GB" sz="1200" b="0" i="0" dirty="0">
                          <a:solidFill>
                            <a:schemeClr val="bg1"/>
                          </a:solidFill>
                          <a:latin typeface="Verdana" panose="020B0604030504040204" pitchFamily="34" charset="0"/>
                          <a:ea typeface="Verdana" panose="020B0604030504040204" pitchFamily="34" charset="0"/>
                          <a:cs typeface="Verdana" panose="020B0604030504040204" pitchFamily="34" charset="0"/>
                        </a:rPr>
                        <a:t>3</a:t>
                      </a:r>
                    </a:p>
                  </a:txBody>
                  <a:tcPr marL="91428" marR="91428" marT="45714" marB="45714" anchor="ctr">
                    <a:lnL w="5715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1: Purchased goods and Services</a:t>
                      </a:r>
                    </a:p>
                  </a:txBody>
                  <a:tcPr marL="91428" marR="91428" marT="45714" marB="45714"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317.3</a:t>
                      </a:r>
                    </a:p>
                  </a:txBody>
                  <a:tcPr marL="90294" marR="90294" marT="45147" marB="45147">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240.3</a:t>
                      </a:r>
                    </a:p>
                  </a:txBody>
                  <a:tcPr marL="90294" marR="90294" marT="45147" marB="45147">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22.09%</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2623606"/>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2: Capital goods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67.6</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78.4</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7.21%</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951088104"/>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3: Fuel and Energy-Related (not in Scopes 1 or 2)</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0.0</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101.0</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9.28%</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719696159"/>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4: Upstream Transportation and Distribution</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09338761"/>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5: Waste Generated in Operations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7.0</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29.9</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2.75%</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668317686"/>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6: Business Travel</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232.3</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222.9</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20.49%</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129352548"/>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7: Employee Commuting</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117.6</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320.2</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29.43%</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556183846"/>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8: Upstream Leased Assets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19.3</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n/a</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388347131"/>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a:solidFill>
                            <a:schemeClr val="tx1"/>
                          </a:solidFill>
                          <a:latin typeface="Verdana" panose="020B0604030504040204" pitchFamily="34" charset="0"/>
                          <a:ea typeface="Verdana" panose="020B0604030504040204" pitchFamily="34" charset="0"/>
                          <a:cs typeface="Verdana" panose="020B0604030504040204" pitchFamily="34" charset="0"/>
                        </a:rPr>
                        <a:t>Category 9: Downstream Transportations &amp; Distributions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99765788"/>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10: Processing of Sold Products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ts val="152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ts val="152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099441164"/>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a:solidFill>
                            <a:schemeClr val="tx1"/>
                          </a:solidFill>
                          <a:latin typeface="Verdana" panose="020B0604030504040204" pitchFamily="34" charset="0"/>
                          <a:ea typeface="Verdana" panose="020B0604030504040204" pitchFamily="34" charset="0"/>
                          <a:cs typeface="Verdana" panose="020B0604030504040204" pitchFamily="34" charset="0"/>
                        </a:rPr>
                        <a:t>Category 11: Use of Sold Products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71578308"/>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12: End of Life of Sold Products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48144679"/>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13: Downstream Leased Assets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974588313"/>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14: Franchises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810088395"/>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15: Investments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64578048"/>
                  </a:ext>
                </a:extLst>
              </a:tr>
              <a:tr h="228425">
                <a:tc>
                  <a:txBody>
                    <a:bodyPr/>
                    <a:lstStyle/>
                    <a:p>
                      <a:endParaRPr lang="en-GB" sz="800" b="0" i="0" dirty="0">
                        <a:solidFill>
                          <a:srgbClr val="CCDADF"/>
                        </a:solidFill>
                        <a:latin typeface="Verdana" panose="020B0604030504040204" pitchFamily="34" charset="0"/>
                        <a:ea typeface="Verdana" panose="020B0604030504040204" pitchFamily="34" charset="0"/>
                        <a:cs typeface="Verdana" panose="020B0604030504040204" pitchFamily="34" charset="0"/>
                      </a:endParaRPr>
                    </a:p>
                  </a:txBody>
                  <a:tcPr marL="215973"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en-GB" sz="800" b="0" i="0">
                          <a:solidFill>
                            <a:schemeClr val="tx1"/>
                          </a:solidFill>
                          <a:latin typeface="Verdana" panose="020B0604030504040204" pitchFamily="34" charset="0"/>
                          <a:ea typeface="Verdana" panose="020B0604030504040204" pitchFamily="34" charset="0"/>
                          <a:cs typeface="Verdana" panose="020B0604030504040204" pitchFamily="34" charset="0"/>
                        </a:rPr>
                        <a:t>Total Emissions</a:t>
                      </a:r>
                    </a:p>
                  </a:txBody>
                  <a:tcPr marL="215973"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r"/>
                      <a:r>
                        <a:rPr lang="en-GB" sz="800" b="1" i="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813.4</a:t>
                      </a:r>
                      <a:endPar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1087.8</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r"/>
                      <a:endParaRPr lang="en-GB" sz="800" b="1" i="0" dirty="0">
                        <a:solidFill>
                          <a:srgbClr val="CCDADF"/>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3863192188"/>
                  </a:ext>
                </a:extLst>
              </a:tr>
            </a:tbl>
          </a:graphicData>
        </a:graphic>
      </p:graphicFrame>
      <mc:AlternateContent xmlns:mc="http://schemas.openxmlformats.org/markup-compatibility/2006" xmlns:cx1="http://schemas.microsoft.com/office/drawing/2015/9/8/chartex">
        <mc:Choice Requires="cx1">
          <p:graphicFrame>
            <p:nvGraphicFramePr>
              <p:cNvPr id="13" name="ScopeSunburst">
                <a:extLst>
                  <a:ext uri="{FF2B5EF4-FFF2-40B4-BE49-F238E27FC236}">
                    <a16:creationId xmlns:a16="http://schemas.microsoft.com/office/drawing/2014/main" id="{09A4B940-D9AE-84AA-EFB1-48B8C1EA1610}"/>
                  </a:ext>
                </a:extLst>
              </p:cNvPr>
              <p:cNvGraphicFramePr/>
              <p:nvPr>
                <p:extLst>
                  <p:ext uri="{D42A27DB-BD31-4B8C-83A1-F6EECF244321}">
                    <p14:modId xmlns:p14="http://schemas.microsoft.com/office/powerpoint/2010/main" val="2672041263"/>
                  </p:ext>
                </p:extLst>
              </p:nvPr>
            </p:nvGraphicFramePr>
            <p:xfrm>
              <a:off x="487565" y="2907326"/>
              <a:ext cx="3804412" cy="3051689"/>
            </p:xfrm>
            <a:graphic>
              <a:graphicData uri="http://schemas.microsoft.com/office/drawing/2014/chartex">
                <cx:chart xmlns:cx="http://schemas.microsoft.com/office/drawing/2014/chartex" xmlns:r="http://schemas.openxmlformats.org/officeDocument/2006/relationships" r:id="rId2"/>
              </a:graphicData>
            </a:graphic>
          </p:graphicFrame>
        </mc:Choice>
        <mc:Fallback xmlns="" xmlns:a16="http://schemas.microsoft.com/office/drawing/2014/main" xmlns:p14="http://schemas.microsoft.com/office/powerpoint/2010/main" xmlns:cx="http://schemas.microsoft.com/office/drawing/2014/chartex">
          <p:pic>
            <p:nvPicPr>
              <p:cNvPr id="13" name="ScopeSunburst">
                <a:extLst>
                  <a:ext uri="{FF2B5EF4-FFF2-40B4-BE49-F238E27FC236}">
                    <a16:creationId xmlns:a16="http://schemas.microsoft.com/office/drawing/2014/main" id="{09A4B940-D9AE-84AA-EFB1-48B8C1EA1610}"/>
                  </a:ext>
                </a:extLst>
              </p:cNvPr>
              <p:cNvPicPr>
                <a:picLocks noGrp="1" noRot="1" noChangeAspect="1" noMove="1" noResize="1" noEditPoints="1" noAdjustHandles="1" noChangeArrowheads="1" noChangeShapeType="1"/>
              </p:cNvPicPr>
              <p:nvPr/>
            </p:nvPicPr>
            <p:blipFill>
              <a:blip r:embed="rId3"/>
              <a:stretch>
                <a:fillRect/>
              </a:stretch>
            </p:blipFill>
            <p:spPr>
              <a:xfrm>
                <a:off x="487565" y="2907326"/>
                <a:ext cx="3804412" cy="3051689"/>
              </a:xfrm>
              <a:prstGeom prst="rect">
                <a:avLst/>
              </a:prstGeom>
            </p:spPr>
          </p:pic>
        </mc:Fallback>
      </mc:AlternateContent>
      <p:sp>
        <p:nvSpPr>
          <p:cNvPr id="19" name="CurrenttCO2e">
            <a:extLst>
              <a:ext uri="{FF2B5EF4-FFF2-40B4-BE49-F238E27FC236}">
                <a16:creationId xmlns:a16="http://schemas.microsoft.com/office/drawing/2014/main" id="{7768329A-DC8E-1CAB-0C1D-5F44DBD487DB}"/>
              </a:ext>
            </a:extLst>
          </p:cNvPr>
          <p:cNvSpPr txBox="1"/>
          <p:nvPr/>
        </p:nvSpPr>
        <p:spPr>
          <a:xfrm>
            <a:off x="1801828" y="3884927"/>
            <a:ext cx="1166218" cy="1032513"/>
          </a:xfrm>
          <a:prstGeom prst="rect">
            <a:avLst/>
          </a:prstGeom>
          <a:noFill/>
        </p:spPr>
        <p:txBody>
          <a:bodyPr wrap="square" rtlCol="0" anchor="ctr">
            <a:normAutofit/>
          </a:bodyPr>
          <a:lstStyle/>
          <a:p>
            <a:pPr algn="ctr"/>
            <a:r>
              <a:rPr lang="en-GB" sz="2000" b="1" dirty="0">
                <a:latin typeface="Baskerville" panose="02020502070401020303" pitchFamily="18" charset="0"/>
                <a:ea typeface="Baskerville" panose="02020502070401020303" pitchFamily="18" charset="0"/>
              </a:rPr>
              <a:t>1088</a:t>
            </a:r>
            <a:r>
              <a:rPr lang="en-GB" sz="1600" dirty="0">
                <a:latin typeface="Baskerville" panose="02020502070401020303" pitchFamily="18" charset="0"/>
                <a:ea typeface="Baskerville" panose="02020502070401020303" pitchFamily="18" charset="0"/>
              </a:rPr>
              <a:t> </a:t>
            </a:r>
          </a:p>
          <a:p>
            <a:pPr algn="ctr"/>
            <a:r>
              <a:rPr lang="en-GB" sz="1100" dirty="0">
                <a:latin typeface="Baskerville" panose="02020502070401020303" pitchFamily="18" charset="0"/>
                <a:ea typeface="Baskerville" panose="02020502070401020303" pitchFamily="18" charset="0"/>
              </a:rPr>
              <a:t>Current tCO2e</a:t>
            </a:r>
          </a:p>
        </p:txBody>
      </p:sp>
      <p:sp>
        <p:nvSpPr>
          <p:cNvPr id="23" name="Oval 22">
            <a:extLst>
              <a:ext uri="{FF2B5EF4-FFF2-40B4-BE49-F238E27FC236}">
                <a16:creationId xmlns:a16="http://schemas.microsoft.com/office/drawing/2014/main" id="{1BD09E5E-A1E9-3D6E-9345-02F32045FDF9}"/>
              </a:ext>
            </a:extLst>
          </p:cNvPr>
          <p:cNvSpPr/>
          <p:nvPr/>
        </p:nvSpPr>
        <p:spPr>
          <a:xfrm>
            <a:off x="8393530" y="3329838"/>
            <a:ext cx="169683" cy="16968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CDB11F3-4691-D7A5-5EF1-D88CE58343E0}"/>
              </a:ext>
            </a:extLst>
          </p:cNvPr>
          <p:cNvSpPr/>
          <p:nvPr/>
        </p:nvSpPr>
        <p:spPr>
          <a:xfrm>
            <a:off x="8393530" y="3581355"/>
            <a:ext cx="169683" cy="169683"/>
          </a:xfrm>
          <a:prstGeom prst="ellipse">
            <a:avLst/>
          </a:prstGeom>
          <a:solidFill>
            <a:srgbClr val="F0F4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AF135CA0-F788-2B53-AD94-245AAB76654B}"/>
              </a:ext>
            </a:extLst>
          </p:cNvPr>
          <p:cNvSpPr/>
          <p:nvPr/>
        </p:nvSpPr>
        <p:spPr>
          <a:xfrm>
            <a:off x="8393530" y="3832872"/>
            <a:ext cx="169683" cy="169683"/>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BD816491-852B-207F-1A97-1A76BE11B4BD}"/>
              </a:ext>
            </a:extLst>
          </p:cNvPr>
          <p:cNvSpPr/>
          <p:nvPr/>
        </p:nvSpPr>
        <p:spPr>
          <a:xfrm>
            <a:off x="8393530" y="4084389"/>
            <a:ext cx="169683" cy="1696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2DE7C36C-E8DC-6038-9269-BFC7E5E73222}"/>
              </a:ext>
            </a:extLst>
          </p:cNvPr>
          <p:cNvSpPr/>
          <p:nvPr/>
        </p:nvSpPr>
        <p:spPr>
          <a:xfrm>
            <a:off x="8393530" y="4587423"/>
            <a:ext cx="169683" cy="169683"/>
          </a:xfrm>
          <a:prstGeom prst="ellipse">
            <a:avLst/>
          </a:prstGeom>
          <a:pattFill prst="pct80">
            <a:fgClr>
              <a:schemeClr val="accent4"/>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C76A64A2-A4A0-123B-627A-5C225EF45DE3}"/>
              </a:ext>
            </a:extLst>
          </p:cNvPr>
          <p:cNvSpPr/>
          <p:nvPr/>
        </p:nvSpPr>
        <p:spPr>
          <a:xfrm>
            <a:off x="8393530" y="2575287"/>
            <a:ext cx="169683" cy="169683"/>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A44535FF-17F2-1A99-0E5A-6481AF47B333}"/>
              </a:ext>
            </a:extLst>
          </p:cNvPr>
          <p:cNvSpPr/>
          <p:nvPr/>
        </p:nvSpPr>
        <p:spPr>
          <a:xfrm>
            <a:off x="8393530" y="2826804"/>
            <a:ext cx="169683" cy="16968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75F0FA32-077F-96F7-9891-94EF72322672}"/>
              </a:ext>
            </a:extLst>
          </p:cNvPr>
          <p:cNvSpPr/>
          <p:nvPr/>
        </p:nvSpPr>
        <p:spPr>
          <a:xfrm>
            <a:off x="8393530" y="3078321"/>
            <a:ext cx="169683" cy="16968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80674638-5791-5FCC-3DD4-06A99F8CB2AE}"/>
              </a:ext>
            </a:extLst>
          </p:cNvPr>
          <p:cNvSpPr/>
          <p:nvPr/>
        </p:nvSpPr>
        <p:spPr>
          <a:xfrm>
            <a:off x="8393530" y="4335906"/>
            <a:ext cx="169683" cy="169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05157E70-5167-DC83-91B8-9284641B4AF8}"/>
              </a:ext>
            </a:extLst>
          </p:cNvPr>
          <p:cNvSpPr/>
          <p:nvPr/>
        </p:nvSpPr>
        <p:spPr>
          <a:xfrm>
            <a:off x="8393530" y="4838940"/>
            <a:ext cx="169683" cy="169683"/>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DB12DB97-F571-213C-0907-72EDA86DDD68}"/>
              </a:ext>
            </a:extLst>
          </p:cNvPr>
          <p:cNvSpPr/>
          <p:nvPr/>
        </p:nvSpPr>
        <p:spPr>
          <a:xfrm>
            <a:off x="8393530" y="5090457"/>
            <a:ext cx="169683" cy="169683"/>
          </a:xfrm>
          <a:prstGeom prst="ellipse">
            <a:avLst/>
          </a:prstGeom>
          <a:pattFill prst="pct8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DFED2DCD-A6CF-72EC-2722-C50558CCB35A}"/>
              </a:ext>
            </a:extLst>
          </p:cNvPr>
          <p:cNvSpPr/>
          <p:nvPr/>
        </p:nvSpPr>
        <p:spPr>
          <a:xfrm>
            <a:off x="8393530" y="5341974"/>
            <a:ext cx="169683" cy="169683"/>
          </a:xfrm>
          <a:prstGeom prst="ellipse">
            <a:avLst/>
          </a:prstGeom>
          <a:pattFill prst="pct9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747BDC85-9196-CEAF-C3E4-1DCFE330148D}"/>
              </a:ext>
            </a:extLst>
          </p:cNvPr>
          <p:cNvSpPr/>
          <p:nvPr/>
        </p:nvSpPr>
        <p:spPr>
          <a:xfrm>
            <a:off x="8393530" y="5593491"/>
            <a:ext cx="169683" cy="169683"/>
          </a:xfrm>
          <a:prstGeom prst="ellipse">
            <a:avLst/>
          </a:prstGeom>
          <a:pattFill prst="pct80">
            <a:fgClr>
              <a:schemeClr val="accent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86C0D29B-CCC2-EA1F-D6F5-4B1FD9E12A63}"/>
              </a:ext>
            </a:extLst>
          </p:cNvPr>
          <p:cNvSpPr/>
          <p:nvPr/>
        </p:nvSpPr>
        <p:spPr>
          <a:xfrm>
            <a:off x="8393530" y="6096524"/>
            <a:ext cx="169683" cy="16968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95A0F678-93DC-1262-A863-F9926418653A}"/>
              </a:ext>
            </a:extLst>
          </p:cNvPr>
          <p:cNvSpPr/>
          <p:nvPr/>
        </p:nvSpPr>
        <p:spPr>
          <a:xfrm>
            <a:off x="8393530" y="5845008"/>
            <a:ext cx="169683" cy="16968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21165A-3995-C6CC-0D39-3E97F10BDD74}"/>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5</a:t>
            </a:r>
          </a:p>
        </p:txBody>
      </p:sp>
      <p:sp>
        <p:nvSpPr>
          <p:cNvPr id="14" name="Rectangle 13">
            <a:extLst>
              <a:ext uri="{FF2B5EF4-FFF2-40B4-BE49-F238E27FC236}">
                <a16:creationId xmlns:a16="http://schemas.microsoft.com/office/drawing/2014/main" id="{5C8532F9-ED8F-6B7C-5945-4AE59001F317}"/>
              </a:ext>
            </a:extLst>
          </p:cNvPr>
          <p:cNvSpPr/>
          <p:nvPr/>
        </p:nvSpPr>
        <p:spPr>
          <a:xfrm>
            <a:off x="477172" y="1849901"/>
            <a:ext cx="943791" cy="928324"/>
          </a:xfrm>
          <a:prstGeom prst="rect">
            <a:avLst/>
          </a:prstGeom>
          <a:solidFill>
            <a:schemeClr val="bg2">
              <a:alpha val="50000"/>
            </a:schemeClr>
          </a:solidFill>
          <a:ln w="63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cope1Header">
            <a:extLst>
              <a:ext uri="{FF2B5EF4-FFF2-40B4-BE49-F238E27FC236}">
                <a16:creationId xmlns:a16="http://schemas.microsoft.com/office/drawing/2014/main" id="{CC215FEB-E77D-5CB3-8850-4607343C2C13}"/>
              </a:ext>
            </a:extLst>
          </p:cNvPr>
          <p:cNvSpPr txBox="1"/>
          <p:nvPr/>
        </p:nvSpPr>
        <p:spPr>
          <a:xfrm>
            <a:off x="477172" y="1849060"/>
            <a:ext cx="943791" cy="235706"/>
          </a:xfrm>
          <a:prstGeom prst="rect">
            <a:avLst/>
          </a:prstGeom>
          <a:noFill/>
        </p:spPr>
        <p:txBody>
          <a:bodyPr wrap="square" rtlCol="0">
            <a:spAutoFit/>
          </a:bodyPr>
          <a:lstStyle/>
          <a:p>
            <a:pPr algn="ct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Scope 1</a:t>
            </a:r>
          </a:p>
        </p:txBody>
      </p:sp>
      <p:sp>
        <p:nvSpPr>
          <p:cNvPr id="8" name="Round Same-side Corner of Rectangle 17">
            <a:extLst>
              <a:ext uri="{FF2B5EF4-FFF2-40B4-BE49-F238E27FC236}">
                <a16:creationId xmlns:a16="http://schemas.microsoft.com/office/drawing/2014/main" id="{A03A423E-1D44-3027-A865-06A375C370B5}"/>
              </a:ext>
            </a:extLst>
          </p:cNvPr>
          <p:cNvSpPr/>
          <p:nvPr/>
        </p:nvSpPr>
        <p:spPr>
          <a:xfrm rot="16200000">
            <a:off x="-57533" y="2248656"/>
            <a:ext cx="936000" cy="133409"/>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cope1Percent">
            <a:extLst>
              <a:ext uri="{FF2B5EF4-FFF2-40B4-BE49-F238E27FC236}">
                <a16:creationId xmlns:a16="http://schemas.microsoft.com/office/drawing/2014/main" id="{0680CA87-74DF-07AB-CE82-423DAE6C838F}"/>
              </a:ext>
            </a:extLst>
          </p:cNvPr>
          <p:cNvSpPr txBox="1"/>
          <p:nvPr/>
        </p:nvSpPr>
        <p:spPr>
          <a:xfrm>
            <a:off x="477171" y="2574386"/>
            <a:ext cx="943792" cy="203838"/>
          </a:xfrm>
          <a:prstGeom prst="rect">
            <a:avLst/>
          </a:prstGeom>
          <a:noFill/>
        </p:spPr>
        <p:txBody>
          <a:bodyPr wrap="square" rtlCol="0">
            <a:spAutoFit/>
          </a:bodyPr>
          <a:lstStyle/>
          <a:p>
            <a:pPr algn="ctr">
              <a:lnSpc>
                <a:spcPct val="115000"/>
              </a:lnSpc>
              <a:buClr>
                <a:schemeClr val="accent4"/>
              </a:buClr>
            </a:pPr>
            <a:r>
              <a:rPr lang="en-US" sz="700" dirty="0">
                <a:latin typeface="Verdana" panose="020B0604030504040204" pitchFamily="34" charset="0"/>
                <a:ea typeface="Verdana" panose="020B0604030504040204" pitchFamily="34" charset="0"/>
                <a:cs typeface="Verdana" panose="020B0604030504040204" pitchFamily="34" charset="0"/>
              </a:rPr>
              <a:t>2.4% of Total</a:t>
            </a:r>
          </a:p>
        </p:txBody>
      </p:sp>
      <p:sp>
        <p:nvSpPr>
          <p:cNvPr id="15" name="Rectangle 14">
            <a:extLst>
              <a:ext uri="{FF2B5EF4-FFF2-40B4-BE49-F238E27FC236}">
                <a16:creationId xmlns:a16="http://schemas.microsoft.com/office/drawing/2014/main" id="{ABD91097-3F65-B955-48F4-89A50679BCB1}"/>
              </a:ext>
            </a:extLst>
          </p:cNvPr>
          <p:cNvSpPr/>
          <p:nvPr/>
        </p:nvSpPr>
        <p:spPr>
          <a:xfrm>
            <a:off x="1831233" y="1855143"/>
            <a:ext cx="943791" cy="928324"/>
          </a:xfrm>
          <a:prstGeom prst="rect">
            <a:avLst/>
          </a:prstGeom>
          <a:solidFill>
            <a:schemeClr val="bg2">
              <a:alpha val="50000"/>
            </a:schemeClr>
          </a:solid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cope2Header">
            <a:extLst>
              <a:ext uri="{FF2B5EF4-FFF2-40B4-BE49-F238E27FC236}">
                <a16:creationId xmlns:a16="http://schemas.microsoft.com/office/drawing/2014/main" id="{826421CB-161A-5B4E-67E4-3D2354AB48D9}"/>
              </a:ext>
            </a:extLst>
          </p:cNvPr>
          <p:cNvSpPr txBox="1"/>
          <p:nvPr/>
        </p:nvSpPr>
        <p:spPr>
          <a:xfrm>
            <a:off x="1831233" y="1854302"/>
            <a:ext cx="943791" cy="235706"/>
          </a:xfrm>
          <a:prstGeom prst="rect">
            <a:avLst/>
          </a:prstGeom>
          <a:noFill/>
        </p:spPr>
        <p:txBody>
          <a:bodyPr wrap="square" rtlCol="0">
            <a:spAutoFit/>
          </a:bodyPr>
          <a:lstStyle/>
          <a:p>
            <a:pPr algn="ct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Scope 2</a:t>
            </a:r>
          </a:p>
        </p:txBody>
      </p:sp>
      <p:sp>
        <p:nvSpPr>
          <p:cNvPr id="17" name="Round Same-side Corner of Rectangle 17">
            <a:extLst>
              <a:ext uri="{FF2B5EF4-FFF2-40B4-BE49-F238E27FC236}">
                <a16:creationId xmlns:a16="http://schemas.microsoft.com/office/drawing/2014/main" id="{1144FAB5-E540-C807-199E-4CEF64F82F2D}"/>
              </a:ext>
            </a:extLst>
          </p:cNvPr>
          <p:cNvSpPr/>
          <p:nvPr/>
        </p:nvSpPr>
        <p:spPr>
          <a:xfrm rot="16200000">
            <a:off x="1296528" y="2253898"/>
            <a:ext cx="936000" cy="133409"/>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cope2Percent">
            <a:extLst>
              <a:ext uri="{FF2B5EF4-FFF2-40B4-BE49-F238E27FC236}">
                <a16:creationId xmlns:a16="http://schemas.microsoft.com/office/drawing/2014/main" id="{555D0A78-4D72-1C7F-3E9F-003D14A0D8C4}"/>
              </a:ext>
            </a:extLst>
          </p:cNvPr>
          <p:cNvSpPr txBox="1"/>
          <p:nvPr/>
        </p:nvSpPr>
        <p:spPr>
          <a:xfrm>
            <a:off x="1831232" y="2579628"/>
            <a:ext cx="943792" cy="203838"/>
          </a:xfrm>
          <a:prstGeom prst="rect">
            <a:avLst/>
          </a:prstGeom>
          <a:noFill/>
        </p:spPr>
        <p:txBody>
          <a:bodyPr wrap="square" rtlCol="0">
            <a:spAutoFit/>
          </a:bodyPr>
          <a:lstStyle/>
          <a:p>
            <a:pPr algn="ctr">
              <a:lnSpc>
                <a:spcPct val="115000"/>
              </a:lnSpc>
              <a:buClr>
                <a:schemeClr val="accent4"/>
              </a:buClr>
            </a:pPr>
            <a:r>
              <a:rPr lang="en-US" sz="700" dirty="0">
                <a:latin typeface="Verdana" panose="020B0604030504040204" pitchFamily="34" charset="0"/>
                <a:ea typeface="Verdana" panose="020B0604030504040204" pitchFamily="34" charset="0"/>
                <a:cs typeface="Verdana" panose="020B0604030504040204" pitchFamily="34" charset="0"/>
              </a:rPr>
              <a:t>6.4% of Total</a:t>
            </a:r>
          </a:p>
        </p:txBody>
      </p:sp>
      <p:sp>
        <p:nvSpPr>
          <p:cNvPr id="21" name="Rectangle 20">
            <a:extLst>
              <a:ext uri="{FF2B5EF4-FFF2-40B4-BE49-F238E27FC236}">
                <a16:creationId xmlns:a16="http://schemas.microsoft.com/office/drawing/2014/main" id="{7AE6F87B-48AA-D101-BF56-6DA289F35891}"/>
              </a:ext>
            </a:extLst>
          </p:cNvPr>
          <p:cNvSpPr/>
          <p:nvPr/>
        </p:nvSpPr>
        <p:spPr>
          <a:xfrm>
            <a:off x="3185291" y="1848047"/>
            <a:ext cx="943791" cy="928324"/>
          </a:xfrm>
          <a:prstGeom prst="rect">
            <a:avLst/>
          </a:prstGeom>
          <a:solidFill>
            <a:schemeClr val="bg2">
              <a:alpha val="50000"/>
            </a:schemeClr>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cope3Header">
            <a:extLst>
              <a:ext uri="{FF2B5EF4-FFF2-40B4-BE49-F238E27FC236}">
                <a16:creationId xmlns:a16="http://schemas.microsoft.com/office/drawing/2014/main" id="{9AC6545E-9A91-B612-0FC8-429E45F15625}"/>
              </a:ext>
            </a:extLst>
          </p:cNvPr>
          <p:cNvSpPr txBox="1"/>
          <p:nvPr/>
        </p:nvSpPr>
        <p:spPr>
          <a:xfrm>
            <a:off x="3185291" y="1847206"/>
            <a:ext cx="943791" cy="235706"/>
          </a:xfrm>
          <a:prstGeom prst="rect">
            <a:avLst/>
          </a:prstGeom>
          <a:noFill/>
        </p:spPr>
        <p:txBody>
          <a:bodyPr wrap="square" rtlCol="0">
            <a:spAutoFit/>
          </a:bodyPr>
          <a:lstStyle/>
          <a:p>
            <a:pPr algn="ct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Scope 3</a:t>
            </a:r>
          </a:p>
        </p:txBody>
      </p:sp>
      <p:sp>
        <p:nvSpPr>
          <p:cNvPr id="38" name="Round Same-side Corner of Rectangle 17">
            <a:extLst>
              <a:ext uri="{FF2B5EF4-FFF2-40B4-BE49-F238E27FC236}">
                <a16:creationId xmlns:a16="http://schemas.microsoft.com/office/drawing/2014/main" id="{3FB03617-45BC-B7F9-CD14-A0DFCF30BC6B}"/>
              </a:ext>
            </a:extLst>
          </p:cNvPr>
          <p:cNvSpPr/>
          <p:nvPr/>
        </p:nvSpPr>
        <p:spPr>
          <a:xfrm rot="16200000">
            <a:off x="2650586" y="2246802"/>
            <a:ext cx="936000" cy="133409"/>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Scope3Percent">
            <a:extLst>
              <a:ext uri="{FF2B5EF4-FFF2-40B4-BE49-F238E27FC236}">
                <a16:creationId xmlns:a16="http://schemas.microsoft.com/office/drawing/2014/main" id="{AFA39FC7-3C74-B67D-86BC-F413A9DC097B}"/>
              </a:ext>
            </a:extLst>
          </p:cNvPr>
          <p:cNvSpPr txBox="1"/>
          <p:nvPr/>
        </p:nvSpPr>
        <p:spPr>
          <a:xfrm>
            <a:off x="3185290" y="2572532"/>
            <a:ext cx="943792" cy="203838"/>
          </a:xfrm>
          <a:prstGeom prst="rect">
            <a:avLst/>
          </a:prstGeom>
          <a:noFill/>
        </p:spPr>
        <p:txBody>
          <a:bodyPr wrap="square" rtlCol="0">
            <a:spAutoFit/>
          </a:bodyPr>
          <a:lstStyle/>
          <a:p>
            <a:pPr algn="ctr">
              <a:lnSpc>
                <a:spcPct val="115000"/>
              </a:lnSpc>
              <a:buClr>
                <a:schemeClr val="accent4"/>
              </a:buClr>
            </a:pPr>
            <a:r>
              <a:rPr lang="en-US" sz="700" dirty="0">
                <a:latin typeface="Verdana" panose="020B0604030504040204" pitchFamily="34" charset="0"/>
                <a:ea typeface="Verdana" panose="020B0604030504040204" pitchFamily="34" charset="0"/>
                <a:cs typeface="Verdana" panose="020B0604030504040204" pitchFamily="34" charset="0"/>
              </a:rPr>
              <a:t>91.2% of Total</a:t>
            </a:r>
          </a:p>
        </p:txBody>
      </p:sp>
      <p:sp>
        <p:nvSpPr>
          <p:cNvPr id="41" name="Scope1tCO2eLabel">
            <a:extLst>
              <a:ext uri="{FF2B5EF4-FFF2-40B4-BE49-F238E27FC236}">
                <a16:creationId xmlns:a16="http://schemas.microsoft.com/office/drawing/2014/main" id="{40E68403-EB8B-6D0A-49C7-4A9CAF047E90}"/>
              </a:ext>
            </a:extLst>
          </p:cNvPr>
          <p:cNvSpPr txBox="1"/>
          <p:nvPr/>
        </p:nvSpPr>
        <p:spPr>
          <a:xfrm>
            <a:off x="477171" y="2327117"/>
            <a:ext cx="943792" cy="187937"/>
          </a:xfrm>
          <a:prstGeom prst="rect">
            <a:avLst/>
          </a:prstGeom>
          <a:noFill/>
        </p:spPr>
        <p:txBody>
          <a:bodyPr wrap="square" rtlCol="0">
            <a:spAutoFit/>
          </a:bodyPr>
          <a:lstStyle/>
          <a:p>
            <a:pPr algn="ctr">
              <a:lnSpc>
                <a:spcPct val="115000"/>
              </a:lnSpc>
              <a:buClr>
                <a:schemeClr val="accent4"/>
              </a:buClr>
            </a:pPr>
            <a:r>
              <a:rPr lang="en-US" sz="600" dirty="0">
                <a:latin typeface="Verdana" panose="020B0604030504040204" pitchFamily="34" charset="0"/>
                <a:ea typeface="Verdana" panose="020B0604030504040204" pitchFamily="34" charset="0"/>
                <a:cs typeface="Verdana" panose="020B0604030504040204" pitchFamily="34" charset="0"/>
              </a:rPr>
              <a:t>tCO2e</a:t>
            </a:r>
          </a:p>
        </p:txBody>
      </p:sp>
      <p:sp>
        <p:nvSpPr>
          <p:cNvPr id="42" name="Scope2tCO2eLabel">
            <a:extLst>
              <a:ext uri="{FF2B5EF4-FFF2-40B4-BE49-F238E27FC236}">
                <a16:creationId xmlns:a16="http://schemas.microsoft.com/office/drawing/2014/main" id="{527B9B29-6576-ED51-5709-BC981EC18989}"/>
              </a:ext>
            </a:extLst>
          </p:cNvPr>
          <p:cNvSpPr txBox="1"/>
          <p:nvPr/>
        </p:nvSpPr>
        <p:spPr>
          <a:xfrm>
            <a:off x="1833137" y="2327117"/>
            <a:ext cx="943792" cy="187937"/>
          </a:xfrm>
          <a:prstGeom prst="rect">
            <a:avLst/>
          </a:prstGeom>
          <a:noFill/>
        </p:spPr>
        <p:txBody>
          <a:bodyPr wrap="square" rtlCol="0">
            <a:spAutoFit/>
          </a:bodyPr>
          <a:lstStyle/>
          <a:p>
            <a:pPr algn="ctr">
              <a:lnSpc>
                <a:spcPct val="115000"/>
              </a:lnSpc>
              <a:buClr>
                <a:schemeClr val="accent4"/>
              </a:buClr>
            </a:pPr>
            <a:r>
              <a:rPr lang="en-US" sz="600" dirty="0">
                <a:latin typeface="Verdana" panose="020B0604030504040204" pitchFamily="34" charset="0"/>
                <a:ea typeface="Verdana" panose="020B0604030504040204" pitchFamily="34" charset="0"/>
                <a:cs typeface="Verdana" panose="020B0604030504040204" pitchFamily="34" charset="0"/>
              </a:rPr>
              <a:t>tCO2e</a:t>
            </a:r>
          </a:p>
        </p:txBody>
      </p:sp>
      <p:sp>
        <p:nvSpPr>
          <p:cNvPr id="43" name="Scope3tCO2eLabel">
            <a:extLst>
              <a:ext uri="{FF2B5EF4-FFF2-40B4-BE49-F238E27FC236}">
                <a16:creationId xmlns:a16="http://schemas.microsoft.com/office/drawing/2014/main" id="{C6118CBA-54D8-F815-82F1-09E6143328B2}"/>
              </a:ext>
            </a:extLst>
          </p:cNvPr>
          <p:cNvSpPr txBox="1"/>
          <p:nvPr/>
        </p:nvSpPr>
        <p:spPr>
          <a:xfrm>
            <a:off x="3183766" y="2327117"/>
            <a:ext cx="943792" cy="187937"/>
          </a:xfrm>
          <a:prstGeom prst="rect">
            <a:avLst/>
          </a:prstGeom>
          <a:noFill/>
        </p:spPr>
        <p:txBody>
          <a:bodyPr wrap="square" rtlCol="0">
            <a:spAutoFit/>
          </a:bodyPr>
          <a:lstStyle/>
          <a:p>
            <a:pPr algn="ctr">
              <a:lnSpc>
                <a:spcPct val="115000"/>
              </a:lnSpc>
              <a:buClr>
                <a:schemeClr val="accent4"/>
              </a:buClr>
            </a:pPr>
            <a:r>
              <a:rPr lang="en-US" sz="600" dirty="0">
                <a:latin typeface="Verdana" panose="020B0604030504040204" pitchFamily="34" charset="0"/>
                <a:ea typeface="Verdana" panose="020B0604030504040204" pitchFamily="34" charset="0"/>
                <a:cs typeface="Verdana" panose="020B0604030504040204" pitchFamily="34" charset="0"/>
              </a:rPr>
              <a:t>tCO2e</a:t>
            </a:r>
          </a:p>
        </p:txBody>
      </p:sp>
      <p:sp>
        <p:nvSpPr>
          <p:cNvPr id="9" name="Scope1tCO2e">
            <a:extLst>
              <a:ext uri="{FF2B5EF4-FFF2-40B4-BE49-F238E27FC236}">
                <a16:creationId xmlns:a16="http://schemas.microsoft.com/office/drawing/2014/main" id="{2222A69F-B7F6-6542-E7CC-3BB7B8E2B5FA}"/>
              </a:ext>
            </a:extLst>
          </p:cNvPr>
          <p:cNvSpPr txBox="1"/>
          <p:nvPr/>
        </p:nvSpPr>
        <p:spPr>
          <a:xfrm>
            <a:off x="472591" y="2025588"/>
            <a:ext cx="943792" cy="427746"/>
          </a:xfrm>
          <a:prstGeom prst="rect">
            <a:avLst/>
          </a:prstGeom>
          <a:noFill/>
        </p:spPr>
        <p:txBody>
          <a:bodyPr wrap="square" rtlCol="0">
            <a:spAutoFit/>
          </a:bodyPr>
          <a:lstStyle/>
          <a:p>
            <a:pPr algn="ctr">
              <a:lnSpc>
                <a:spcPct val="115000"/>
              </a:lnSpc>
              <a:buClr>
                <a:schemeClr val="accent4"/>
              </a:buClr>
            </a:pPr>
            <a:r>
              <a:rPr lang="en-US" sz="2000" b="1" dirty="0">
                <a:latin typeface="Baskerville" panose="02020502070401020303"/>
                <a:ea typeface="Verdana" panose="020B0604030504040204" pitchFamily="34" charset="0"/>
                <a:cs typeface="Verdana" panose="020B0604030504040204" pitchFamily="34" charset="0"/>
              </a:rPr>
              <a:t>26</a:t>
            </a:r>
          </a:p>
        </p:txBody>
      </p:sp>
      <p:sp>
        <p:nvSpPr>
          <p:cNvPr id="10" name="Scope2tCO2e">
            <a:extLst>
              <a:ext uri="{FF2B5EF4-FFF2-40B4-BE49-F238E27FC236}">
                <a16:creationId xmlns:a16="http://schemas.microsoft.com/office/drawing/2014/main" id="{D23B8836-17AA-BA13-2AB4-E8DE4FACE60D}"/>
              </a:ext>
            </a:extLst>
          </p:cNvPr>
          <p:cNvSpPr txBox="1"/>
          <p:nvPr/>
        </p:nvSpPr>
        <p:spPr>
          <a:xfrm>
            <a:off x="1831232" y="2025588"/>
            <a:ext cx="943792" cy="427746"/>
          </a:xfrm>
          <a:prstGeom prst="rect">
            <a:avLst/>
          </a:prstGeom>
          <a:noFill/>
        </p:spPr>
        <p:txBody>
          <a:bodyPr wrap="square" rtlCol="0">
            <a:spAutoFit/>
          </a:bodyPr>
          <a:lstStyle/>
          <a:p>
            <a:pPr algn="ctr">
              <a:lnSpc>
                <a:spcPct val="115000"/>
              </a:lnSpc>
              <a:buClr>
                <a:schemeClr val="accent4"/>
              </a:buClr>
            </a:pPr>
            <a:r>
              <a:rPr lang="en-US" sz="2000" b="1" dirty="0">
                <a:latin typeface="Baskerville" panose="02020502070401020303"/>
                <a:ea typeface="Verdana" panose="020B0604030504040204" pitchFamily="34" charset="0"/>
                <a:cs typeface="Verdana" panose="020B0604030504040204" pitchFamily="34" charset="0"/>
              </a:rPr>
              <a:t>70</a:t>
            </a:r>
          </a:p>
        </p:txBody>
      </p:sp>
      <p:sp>
        <p:nvSpPr>
          <p:cNvPr id="18" name="Scope3tCO2e">
            <a:extLst>
              <a:ext uri="{FF2B5EF4-FFF2-40B4-BE49-F238E27FC236}">
                <a16:creationId xmlns:a16="http://schemas.microsoft.com/office/drawing/2014/main" id="{BA293CC3-1306-3FC6-FB67-6E5B11458929}"/>
              </a:ext>
            </a:extLst>
          </p:cNvPr>
          <p:cNvSpPr txBox="1"/>
          <p:nvPr/>
        </p:nvSpPr>
        <p:spPr>
          <a:xfrm>
            <a:off x="3182877" y="2025588"/>
            <a:ext cx="943792" cy="427746"/>
          </a:xfrm>
          <a:prstGeom prst="rect">
            <a:avLst/>
          </a:prstGeom>
          <a:noFill/>
        </p:spPr>
        <p:txBody>
          <a:bodyPr wrap="square" rtlCol="0">
            <a:spAutoFit/>
          </a:bodyPr>
          <a:lstStyle/>
          <a:p>
            <a:pPr algn="ctr">
              <a:lnSpc>
                <a:spcPct val="115000"/>
              </a:lnSpc>
              <a:buClr>
                <a:schemeClr val="accent4"/>
              </a:buClr>
            </a:pPr>
            <a:r>
              <a:rPr lang="en-US" sz="2000" b="1" dirty="0">
                <a:latin typeface="Baskerville" panose="02020502070401020303"/>
                <a:ea typeface="Verdana" panose="020B0604030504040204" pitchFamily="34" charset="0"/>
                <a:cs typeface="Verdana" panose="020B0604030504040204" pitchFamily="34" charset="0"/>
              </a:rPr>
              <a:t>993</a:t>
            </a:r>
          </a:p>
        </p:txBody>
      </p:sp>
      <p:sp>
        <p:nvSpPr>
          <p:cNvPr id="39" name="Rectangle 38">
            <a:extLst>
              <a:ext uri="{FF2B5EF4-FFF2-40B4-BE49-F238E27FC236}">
                <a16:creationId xmlns:a16="http://schemas.microsoft.com/office/drawing/2014/main" id="{61870021-2336-7A8B-80B9-C34CDA498B4F}"/>
              </a:ext>
            </a:extLst>
          </p:cNvPr>
          <p:cNvSpPr/>
          <p:nvPr/>
        </p:nvSpPr>
        <p:spPr>
          <a:xfrm>
            <a:off x="168023" y="1072367"/>
            <a:ext cx="4123953" cy="741659"/>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4" name="TextBox 43">
            <a:extLst>
              <a:ext uri="{FF2B5EF4-FFF2-40B4-BE49-F238E27FC236}">
                <a16:creationId xmlns:a16="http://schemas.microsoft.com/office/drawing/2014/main" id="{7B01F504-2FD2-4837-0C67-1D187C3C7BC6}"/>
              </a:ext>
            </a:extLst>
          </p:cNvPr>
          <p:cNvSpPr txBox="1"/>
          <p:nvPr/>
        </p:nvSpPr>
        <p:spPr>
          <a:xfrm>
            <a:off x="253237" y="1126830"/>
            <a:ext cx="4038739" cy="646331"/>
          </a:xfrm>
          <a:prstGeom prst="rect">
            <a:avLst/>
          </a:prstGeom>
          <a:noFill/>
        </p:spPr>
        <p:txBody>
          <a:bodyPr wrap="square">
            <a:spAutoFit/>
          </a:bodyPr>
          <a:lstStyle/>
          <a:p>
            <a:r>
              <a:rPr lang="en-GB" sz="900" noProof="0" dirty="0">
                <a:latin typeface="Verdana" panose="020B0604030504040204" pitchFamily="34" charset="0"/>
                <a:ea typeface="Verdana" panose="020B0604030504040204" pitchFamily="34" charset="0"/>
              </a:rPr>
              <a:t>The footprint calculated is reliant on the data provided. Flotilla do not provide assurance or verification of the data collected.</a:t>
            </a:r>
          </a:p>
          <a:p>
            <a:r>
              <a:rPr lang="en-GB" sz="900" noProof="0" dirty="0">
                <a:latin typeface="Verdana" panose="020B0604030504040204" pitchFamily="34" charset="0"/>
                <a:ea typeface="Verdana" panose="020B0604030504040204" pitchFamily="34" charset="0"/>
              </a:rPr>
              <a:t>Downstream Scope 3 categories are outside the scope of this engagement and are indicated as 'Not Relevant.'</a:t>
            </a:r>
          </a:p>
        </p:txBody>
      </p:sp>
    </p:spTree>
    <p:extLst>
      <p:ext uri="{BB962C8B-B14F-4D97-AF65-F5344CB8AC3E}">
        <p14:creationId xmlns:p14="http://schemas.microsoft.com/office/powerpoint/2010/main" val="3673646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3D426E-27B8-17B4-DF6A-67AF0851CAF1}"/>
              </a:ext>
            </a:extLst>
          </p:cNvPr>
          <p:cNvSpPr/>
          <p:nvPr/>
        </p:nvSpPr>
        <p:spPr>
          <a:xfrm>
            <a:off x="408180" y="1146047"/>
            <a:ext cx="2542284" cy="3773452"/>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B768C99-55FF-85F0-148C-63A715252166}"/>
              </a:ext>
            </a:extLst>
          </p:cNvPr>
          <p:cNvSpPr>
            <a:spLocks noGrp="1"/>
          </p:cNvSpPr>
          <p:nvPr>
            <p:ph type="title"/>
          </p:nvPr>
        </p:nvSpPr>
        <p:spPr>
          <a:xfrm>
            <a:off x="394563" y="183492"/>
            <a:ext cx="5413301" cy="506586"/>
          </a:xfrm>
        </p:spPr>
        <p:txBody>
          <a:bodyPr/>
          <a:lstStyle/>
          <a:p>
            <a:r>
              <a:rPr lang="en-GB" dirty="0"/>
              <a:t>Emissions Reduction Target</a:t>
            </a:r>
          </a:p>
        </p:txBody>
      </p:sp>
      <p:sp>
        <p:nvSpPr>
          <p:cNvPr id="6" name="ReductionText">
            <a:extLst>
              <a:ext uri="{FF2B5EF4-FFF2-40B4-BE49-F238E27FC236}">
                <a16:creationId xmlns:a16="http://schemas.microsoft.com/office/drawing/2014/main" id="{9328E92C-185C-6788-A686-080280FB1FA3}"/>
              </a:ext>
            </a:extLst>
          </p:cNvPr>
          <p:cNvSpPr txBox="1"/>
          <p:nvPr/>
        </p:nvSpPr>
        <p:spPr>
          <a:xfrm>
            <a:off x="456948" y="1256691"/>
            <a:ext cx="2398012" cy="2046439"/>
          </a:xfrm>
          <a:prstGeom prst="rect">
            <a:avLst/>
          </a:prstGeom>
          <a:noFill/>
        </p:spPr>
        <p:txBody>
          <a:bodyPr wrap="square" rtlCol="0">
            <a:noAutofit/>
          </a:bodyPr>
          <a:lstStyle/>
          <a:p>
            <a:pPr>
              <a:lnSpc>
                <a:spcPct val="170000"/>
              </a:lnSpc>
            </a:pPr>
            <a:r>
              <a:rPr lang="en-GB" sz="900" dirty="0">
                <a:latin typeface="Verdana" panose="020B0604030504040204" pitchFamily="34" charset="0"/>
                <a:ea typeface="Verdana" panose="020B0604030504040204" pitchFamily="34" charset="0"/>
              </a:rPr>
              <a:t>We have committed to reduce emissions in line with science-based targets. We project that carbon emissions intensity will decrease to 37.5 tCO2e per £m turnover by 2030, representing a 50% reduction from our 2022 baseline of 75 tCO2e per £m. Our longer-term target is a 90% reduction by 2045, reaching 7.5 tCO2e per £m. From our current 2024 position of 59 tCO2e per £m, this requires a sustained year-on-year reduction of approximately 9.4%. Progress against our targets can be seen in the graph to the right.</a:t>
            </a:r>
          </a:p>
        </p:txBody>
      </p:sp>
      <p:sp>
        <p:nvSpPr>
          <p:cNvPr id="8" name="TextBox 7">
            <a:extLst>
              <a:ext uri="{FF2B5EF4-FFF2-40B4-BE49-F238E27FC236}">
                <a16:creationId xmlns:a16="http://schemas.microsoft.com/office/drawing/2014/main" id="{2B342484-E8D6-6A9B-5D8E-983213D12C45}"/>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6</a:t>
            </a:r>
          </a:p>
        </p:txBody>
      </p:sp>
      <p:sp>
        <p:nvSpPr>
          <p:cNvPr id="3" name="Rectangle 2">
            <a:extLst>
              <a:ext uri="{FF2B5EF4-FFF2-40B4-BE49-F238E27FC236}">
                <a16:creationId xmlns:a16="http://schemas.microsoft.com/office/drawing/2014/main" id="{EE7D011B-3333-DD48-502A-0BD350969B3B}"/>
              </a:ext>
            </a:extLst>
          </p:cNvPr>
          <p:cNvSpPr/>
          <p:nvPr/>
        </p:nvSpPr>
        <p:spPr>
          <a:xfrm>
            <a:off x="408180" y="5105469"/>
            <a:ext cx="2542284" cy="1085019"/>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nnualReductionText">
            <a:extLst>
              <a:ext uri="{FF2B5EF4-FFF2-40B4-BE49-F238E27FC236}">
                <a16:creationId xmlns:a16="http://schemas.microsoft.com/office/drawing/2014/main" id="{171175FE-4718-F009-3D20-0C29B9040B11}"/>
              </a:ext>
            </a:extLst>
          </p:cNvPr>
          <p:cNvSpPr txBox="1"/>
          <p:nvPr/>
        </p:nvSpPr>
        <p:spPr>
          <a:xfrm>
            <a:off x="456948" y="5105469"/>
            <a:ext cx="2398012" cy="639250"/>
          </a:xfrm>
          <a:prstGeom prst="rect">
            <a:avLst/>
          </a:prstGeom>
          <a:noFill/>
        </p:spPr>
        <p:txBody>
          <a:bodyPr wrap="square" rtlCol="0">
            <a:normAutofit/>
          </a:bodyPr>
          <a:lstStyle/>
          <a:p>
            <a:pPr>
              <a:lnSpc>
                <a:spcPct val="170000"/>
              </a:lnSpc>
            </a:pPr>
            <a:r>
              <a:rPr lang="en-US" sz="900" dirty="0">
                <a:latin typeface="Verdana" panose="020B0604030504040204" pitchFamily="34" charset="0"/>
                <a:ea typeface="Verdana" panose="020B0604030504040204" pitchFamily="34" charset="0"/>
              </a:rPr>
              <a:t>Annual reduction percentage required to achieve Net Zero:</a:t>
            </a:r>
            <a:endParaRPr lang="en-GB" sz="900" dirty="0">
              <a:latin typeface="Verdana" panose="020B0604030504040204" pitchFamily="34" charset="0"/>
              <a:ea typeface="Verdana" panose="020B0604030504040204" pitchFamily="34" charset="0"/>
            </a:endParaRPr>
          </a:p>
        </p:txBody>
      </p:sp>
      <p:sp>
        <p:nvSpPr>
          <p:cNvPr id="10" name="AnnualReductionPercent">
            <a:extLst>
              <a:ext uri="{FF2B5EF4-FFF2-40B4-BE49-F238E27FC236}">
                <a16:creationId xmlns:a16="http://schemas.microsoft.com/office/drawing/2014/main" id="{154A739A-569C-FE7F-1C13-2D8EADA84257}"/>
              </a:ext>
            </a:extLst>
          </p:cNvPr>
          <p:cNvSpPr txBox="1"/>
          <p:nvPr/>
        </p:nvSpPr>
        <p:spPr>
          <a:xfrm>
            <a:off x="456948" y="5625491"/>
            <a:ext cx="2398012" cy="639250"/>
          </a:xfrm>
          <a:prstGeom prst="rect">
            <a:avLst/>
          </a:prstGeom>
          <a:noFill/>
        </p:spPr>
        <p:txBody>
          <a:bodyPr wrap="square" rtlCol="0">
            <a:normAutofit/>
          </a:bodyPr>
          <a:lstStyle/>
          <a:p>
            <a:pPr algn="ctr">
              <a:lnSpc>
                <a:spcPct val="170000"/>
              </a:lnSpc>
            </a:pPr>
            <a:r>
              <a:rPr lang="en-GB" sz="2000" b="1" dirty="0">
                <a:latin typeface="Baskerville" panose="02020502070401020303"/>
                <a:ea typeface="Verdana" panose="020B0604030504040204" pitchFamily="34" charset="0"/>
              </a:rPr>
              <a:t>9.4%</a:t>
            </a:r>
          </a:p>
        </p:txBody>
      </p:sp>
      <p:graphicFrame>
        <p:nvGraphicFramePr>
          <p:cNvPr id="16" name="Chart 15">
            <a:extLst>
              <a:ext uri="{FF2B5EF4-FFF2-40B4-BE49-F238E27FC236}">
                <a16:creationId xmlns:a16="http://schemas.microsoft.com/office/drawing/2014/main" id="{989FD755-CE26-D1DC-2ABD-F4565CF21C0E}"/>
              </a:ext>
            </a:extLst>
          </p:cNvPr>
          <p:cNvGraphicFramePr>
            <a:graphicFrameLocks/>
          </p:cNvGraphicFramePr>
          <p:nvPr>
            <p:extLst>
              <p:ext uri="{D42A27DB-BD31-4B8C-83A1-F6EECF244321}">
                <p14:modId xmlns:p14="http://schemas.microsoft.com/office/powerpoint/2010/main" val="405901615"/>
              </p:ext>
            </p:extLst>
          </p:nvPr>
        </p:nvGraphicFramePr>
        <p:xfrm>
          <a:off x="3101213" y="1019270"/>
          <a:ext cx="8516620" cy="50937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9803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F33B2-5022-0C9E-C020-BBD3DF7595CD}"/>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41215EF-9862-1EFC-8BAA-BD6373126676}"/>
              </a:ext>
            </a:extLst>
          </p:cNvPr>
          <p:cNvSpPr>
            <a:spLocks noGrp="1"/>
          </p:cNvSpPr>
          <p:nvPr>
            <p:ph type="title"/>
          </p:nvPr>
        </p:nvSpPr>
        <p:spPr>
          <a:xfrm>
            <a:off x="394563" y="183492"/>
            <a:ext cx="5413301" cy="506586"/>
          </a:xfrm>
        </p:spPr>
        <p:txBody>
          <a:bodyPr/>
          <a:lstStyle/>
          <a:p>
            <a:r>
              <a:rPr lang="en-GB" dirty="0">
                <a:latin typeface="Baskerville"/>
              </a:rPr>
              <a:t>Carbon Reduction Initiatives </a:t>
            </a:r>
            <a:endParaRPr lang="en-GB" dirty="0"/>
          </a:p>
        </p:txBody>
      </p:sp>
      <p:sp>
        <p:nvSpPr>
          <p:cNvPr id="15" name="Scope1and2Header">
            <a:extLst>
              <a:ext uri="{FF2B5EF4-FFF2-40B4-BE49-F238E27FC236}">
                <a16:creationId xmlns:a16="http://schemas.microsoft.com/office/drawing/2014/main" id="{A754B8C3-98E6-524C-3FA6-19CF50E37ABB}"/>
              </a:ext>
            </a:extLst>
          </p:cNvPr>
          <p:cNvSpPr txBox="1"/>
          <p:nvPr/>
        </p:nvSpPr>
        <p:spPr>
          <a:xfrm>
            <a:off x="598681" y="1048414"/>
            <a:ext cx="3810266" cy="506586"/>
          </a:xfrm>
          <a:prstGeom prst="rect">
            <a:avLst/>
          </a:prstGeom>
          <a:noFill/>
        </p:spPr>
        <p:txBody>
          <a:bodyPr wrap="square" rtlCol="0">
            <a:noAutofit/>
          </a:bodyPr>
          <a:lstStyle/>
          <a:p>
            <a:pPr>
              <a:lnSpc>
                <a:spcPct val="115000"/>
              </a:lnSpc>
            </a:pPr>
            <a:r>
              <a:rPr lang="en-GB" sz="900" b="1" dirty="0">
                <a:latin typeface="Verdana" panose="020B0604030504040204" pitchFamily="34" charset="0"/>
                <a:ea typeface="Verdana" panose="020B0604030504040204" pitchFamily="34" charset="0"/>
                <a:cs typeface="Verdana" panose="020B0604030504040204" pitchFamily="34" charset="0"/>
              </a:rPr>
              <a:t>To reduce Scope 1 and 2 emissions </a:t>
            </a:r>
            <a:r>
              <a:rPr lang="en-GB" sz="900" b="1" dirty="0" err="1">
                <a:latin typeface="Verdana" panose="020B0604030504040204" pitchFamily="34" charset="0"/>
                <a:ea typeface="Verdana" panose="020B0604030504040204" pitchFamily="34" charset="0"/>
                <a:cs typeface="Verdana" panose="020B0604030504040204" pitchFamily="34" charset="0"/>
              </a:rPr>
              <a:t>Vaccination UK Limited</a:t>
            </a:r>
            <a:r>
              <a:rPr lang="en-GB" sz="900" b="1" dirty="0">
                <a:latin typeface="Verdana" panose="020B0604030504040204" pitchFamily="34" charset="0"/>
                <a:ea typeface="Verdana" panose="020B0604030504040204" pitchFamily="34" charset="0"/>
                <a:cs typeface="Verdana" panose="020B0604030504040204" pitchFamily="34" charset="0"/>
              </a:rPr>
              <a:t> plans to:</a:t>
            </a:r>
          </a:p>
        </p:txBody>
      </p:sp>
      <p:sp>
        <p:nvSpPr>
          <p:cNvPr id="16" name="Scope1Header">
            <a:extLst>
              <a:ext uri="{FF2B5EF4-FFF2-40B4-BE49-F238E27FC236}">
                <a16:creationId xmlns:a16="http://schemas.microsoft.com/office/drawing/2014/main" id="{40FC9559-0EEA-B0E8-813C-CFE219A753DA}"/>
              </a:ext>
            </a:extLst>
          </p:cNvPr>
          <p:cNvSpPr txBox="1"/>
          <p:nvPr/>
        </p:nvSpPr>
        <p:spPr>
          <a:xfrm>
            <a:off x="598681" y="1792392"/>
            <a:ext cx="3429292" cy="235706"/>
          </a:xfrm>
          <a:prstGeom prst="rect">
            <a:avLst/>
          </a:prstGeom>
          <a:noFill/>
        </p:spPr>
        <p:txBody>
          <a:bodyPr wrap="square" rtlCol="0">
            <a:spAutoFit/>
          </a:bodyPr>
          <a:lstStyle/>
          <a:p>
            <a:pPr>
              <a:lnSpc>
                <a:spcPct val="115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Scope 1: Direct emissions</a:t>
            </a:r>
          </a:p>
        </p:txBody>
      </p:sp>
      <p:sp>
        <p:nvSpPr>
          <p:cNvPr id="17" name="Scope2Header">
            <a:extLst>
              <a:ext uri="{FF2B5EF4-FFF2-40B4-BE49-F238E27FC236}">
                <a16:creationId xmlns:a16="http://schemas.microsoft.com/office/drawing/2014/main" id="{F0922531-0020-154F-14C3-0B5499A91720}"/>
              </a:ext>
            </a:extLst>
          </p:cNvPr>
          <p:cNvSpPr txBox="1"/>
          <p:nvPr/>
        </p:nvSpPr>
        <p:spPr>
          <a:xfrm>
            <a:off x="598681" y="3752918"/>
            <a:ext cx="3429292" cy="235706"/>
          </a:xfrm>
          <a:prstGeom prst="rect">
            <a:avLst/>
          </a:prstGeom>
          <a:noFill/>
        </p:spPr>
        <p:txBody>
          <a:bodyPr wrap="square" rtlCol="0">
            <a:spAutoFit/>
          </a:bodyPr>
          <a:lstStyle/>
          <a:p>
            <a:pPr>
              <a:lnSpc>
                <a:spcPct val="115000"/>
              </a:lnSpc>
              <a:buClr>
                <a:schemeClr val="accent2"/>
              </a:buClr>
            </a:pPr>
            <a:r>
              <a:rPr lang="en-GB" sz="900" b="1" dirty="0">
                <a:latin typeface="Verdana" panose="020B0604030504040204" pitchFamily="34" charset="0"/>
                <a:ea typeface="Verdana" panose="020B0604030504040204" pitchFamily="34" charset="0"/>
                <a:cs typeface="Verdana" panose="020B0604030504040204" pitchFamily="34" charset="0"/>
              </a:rPr>
              <a:t>Scope 2: Indirect emissions</a:t>
            </a:r>
            <a:endParaRPr lang="en-GB" sz="900" dirty="0">
              <a:latin typeface="Verdana" panose="020B0604030504040204" pitchFamily="34" charset="0"/>
              <a:ea typeface="Verdana" panose="020B0604030504040204" pitchFamily="34" charset="0"/>
              <a:cs typeface="Verdana" panose="020B0604030504040204" pitchFamily="34" charset="0"/>
            </a:endParaRPr>
          </a:p>
        </p:txBody>
      </p:sp>
      <p:sp>
        <p:nvSpPr>
          <p:cNvPr id="18" name="Round Same-side Corner of Rectangle 17">
            <a:extLst>
              <a:ext uri="{FF2B5EF4-FFF2-40B4-BE49-F238E27FC236}">
                <a16:creationId xmlns:a16="http://schemas.microsoft.com/office/drawing/2014/main" id="{3458223E-3DE0-E130-C768-1CF80538D5CD}"/>
              </a:ext>
            </a:extLst>
          </p:cNvPr>
          <p:cNvSpPr/>
          <p:nvPr/>
        </p:nvSpPr>
        <p:spPr>
          <a:xfrm rot="16200000">
            <a:off x="-243844" y="2376987"/>
            <a:ext cx="1302601" cy="133409"/>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 Same-side Corner of Rectangle 18">
            <a:extLst>
              <a:ext uri="{FF2B5EF4-FFF2-40B4-BE49-F238E27FC236}">
                <a16:creationId xmlns:a16="http://schemas.microsoft.com/office/drawing/2014/main" id="{DBCF21FC-C706-BC96-ECFD-EEE3D25FE99F}"/>
              </a:ext>
            </a:extLst>
          </p:cNvPr>
          <p:cNvSpPr/>
          <p:nvPr/>
        </p:nvSpPr>
        <p:spPr>
          <a:xfrm rot="16200000">
            <a:off x="-362860" y="4455595"/>
            <a:ext cx="1538767" cy="133409"/>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cope3Header">
            <a:extLst>
              <a:ext uri="{FF2B5EF4-FFF2-40B4-BE49-F238E27FC236}">
                <a16:creationId xmlns:a16="http://schemas.microsoft.com/office/drawing/2014/main" id="{3056C195-18A0-1E0F-9EE6-C8190B06CBED}"/>
              </a:ext>
            </a:extLst>
          </p:cNvPr>
          <p:cNvSpPr txBox="1"/>
          <p:nvPr/>
        </p:nvSpPr>
        <p:spPr>
          <a:xfrm>
            <a:off x="4955237" y="1038184"/>
            <a:ext cx="4650676" cy="240900"/>
          </a:xfrm>
          <a:prstGeom prst="rect">
            <a:avLst/>
          </a:prstGeom>
          <a:noFill/>
        </p:spPr>
        <p:txBody>
          <a:bodyPr wrap="square" rtlCol="0">
            <a:spAutoFit/>
          </a:bodyPr>
          <a:lstStyle/>
          <a:p>
            <a:pPr>
              <a:lnSpc>
                <a:spcPct val="120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To reduce Scope 3 emissions </a:t>
            </a:r>
            <a:r>
              <a:rPr lang="en-US" sz="900" b="1" dirty="0" err="1">
                <a:latin typeface="Verdana" panose="020B0604030504040204" pitchFamily="34" charset="0"/>
                <a:ea typeface="Verdana" panose="020B0604030504040204" pitchFamily="34" charset="0"/>
                <a:cs typeface="Verdana" panose="020B0604030504040204" pitchFamily="34" charset="0"/>
              </a:rPr>
              <a:t>Vaccination UK Limited</a:t>
            </a:r>
            <a:r>
              <a:rPr lang="en-US" sz="900" b="1" dirty="0">
                <a:latin typeface="Verdana" panose="020B0604030504040204" pitchFamily="34" charset="0"/>
                <a:ea typeface="Verdana" panose="020B0604030504040204" pitchFamily="34" charset="0"/>
                <a:cs typeface="Verdana" panose="020B0604030504040204" pitchFamily="34" charset="0"/>
              </a:rPr>
              <a:t> plans to: </a:t>
            </a:r>
          </a:p>
        </p:txBody>
      </p:sp>
      <p:sp>
        <p:nvSpPr>
          <p:cNvPr id="21" name="Round Same-side Corner of Rectangle 20">
            <a:extLst>
              <a:ext uri="{FF2B5EF4-FFF2-40B4-BE49-F238E27FC236}">
                <a16:creationId xmlns:a16="http://schemas.microsoft.com/office/drawing/2014/main" id="{646D6E14-28E8-C092-A92F-C010DC1CA831}"/>
              </a:ext>
            </a:extLst>
          </p:cNvPr>
          <p:cNvSpPr/>
          <p:nvPr/>
        </p:nvSpPr>
        <p:spPr>
          <a:xfrm rot="16200000">
            <a:off x="3736010" y="1903398"/>
            <a:ext cx="1843378" cy="133410"/>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cope3Actions">
            <a:extLst>
              <a:ext uri="{FF2B5EF4-FFF2-40B4-BE49-F238E27FC236}">
                <a16:creationId xmlns:a16="http://schemas.microsoft.com/office/drawing/2014/main" id="{46F7AB0A-34B1-9AA9-84A9-3E41FE768CE2}"/>
              </a:ext>
            </a:extLst>
          </p:cNvPr>
          <p:cNvSpPr txBox="1"/>
          <p:nvPr/>
        </p:nvSpPr>
        <p:spPr>
          <a:xfrm>
            <a:off x="4955237" y="1394060"/>
            <a:ext cx="6665263" cy="1657816"/>
          </a:xfrm>
          <a:prstGeom prst="rect">
            <a:avLst/>
          </a:prstGeom>
          <a:noFill/>
        </p:spPr>
        <p:txBody>
          <a:bodyPr wrap="square" rtlCol="0">
            <a:normAutofit/>
          </a:bodyPr>
          <a:lstStyle/>
          <a:p>
            <a:pPr marL="171450" indent="-171450">
              <a:buClr>
                <a:schemeClr val="accent1"/>
              </a:buClr>
              <a:buFont typeface="System Font Regular"/>
              <a:buChar char="▸"/>
            </a:pPr>
            <a:r>
              <a:rPr lang="en-GB" sz="900" dirty="0">
                <a:latin typeface="Verdana"/>
              </a:rPr>
              <a:t>Implement policy to prioritise office spaces electricity only energy supply at the conclusion of current leases. (Direct fuel, Category 13: Downstream leased assets)</a:t>
            </a:r>
          </a:p>
          <a:p>
            <a:pPr marL="171450" indent="-171450">
              <a:buClr>
                <a:schemeClr val="accent1"/>
              </a:buClr>
              <a:buFont typeface="System Font Regular"/>
              <a:buChar char="▸"/>
            </a:pPr>
            <a:r>
              <a:rPr lang="en-GB" sz="900" dirty="0">
                <a:latin typeface="Verdana"/>
              </a:rPr>
              <a:t>Encourage car-sharing for business meetings (in employee owned cars) (Category 6: Business travel)</a:t>
            </a:r>
          </a:p>
          <a:p>
            <a:pPr marL="171450" indent="-171450">
              <a:buClr>
                <a:schemeClr val="accent1"/>
              </a:buClr>
              <a:buFont typeface="System Font Regular"/>
              <a:buChar char="▸"/>
            </a:pPr>
            <a:r>
              <a:rPr lang="en-GB" sz="900" dirty="0">
                <a:latin typeface="Verdana"/>
              </a:rPr>
              <a:t>Implement an office energy efficiency policy (Electricity, Category 8: Upstream leased assets)</a:t>
            </a:r>
          </a:p>
          <a:p>
            <a:pPr marL="171450" indent="-171450">
              <a:buClr>
                <a:schemeClr val="accent1"/>
              </a:buClr>
              <a:buFont typeface="System Font Regular"/>
              <a:buChar char="▸"/>
            </a:pPr>
            <a:r>
              <a:rPr lang="en-GB" sz="900" dirty="0">
                <a:latin typeface="Verdana"/>
              </a:rPr>
              <a:t>Issue a sustainability supplier questionnaire to your postage suppliers (Category 1: Purchased goods and services)</a:t>
            </a:r>
          </a:p>
        </p:txBody>
      </p:sp>
      <p:sp>
        <p:nvSpPr>
          <p:cNvPr id="3" name="CompletedActionsHeader">
            <a:extLst>
              <a:ext uri="{FF2B5EF4-FFF2-40B4-BE49-F238E27FC236}">
                <a16:creationId xmlns:a16="http://schemas.microsoft.com/office/drawing/2014/main" id="{BE41F033-AF66-FDEF-AA39-CFF384B05CCE}"/>
              </a:ext>
            </a:extLst>
          </p:cNvPr>
          <p:cNvSpPr txBox="1"/>
          <p:nvPr/>
        </p:nvSpPr>
        <p:spPr>
          <a:xfrm>
            <a:off x="4955237" y="4998720"/>
            <a:ext cx="7026429" cy="723982"/>
          </a:xfrm>
          <a:prstGeom prst="rect">
            <a:avLst/>
          </a:prstGeom>
          <a:noFill/>
        </p:spPr>
        <p:txBody>
          <a:bodyPr wrap="square" rtlCol="0">
            <a:noAutofit/>
          </a:bodyPr>
          <a:lstStyle/>
          <a:p>
            <a:pPr>
              <a:lnSpc>
                <a:spcPct val="115000"/>
              </a:lnSpc>
            </a:pPr>
            <a:r>
              <a:rPr lang="en-GB" sz="900" b="1" dirty="0">
                <a:latin typeface="Verdana" panose="020B0604030504040204" pitchFamily="34" charset="0"/>
                <a:ea typeface="Verdana" panose="020B0604030504040204" pitchFamily="34" charset="0"/>
                <a:cs typeface="Verdana" panose="020B0604030504040204" pitchFamily="34" charset="0"/>
              </a:rPr>
              <a:t>Completed Carbon Reduction Initiatives</a:t>
            </a:r>
          </a:p>
          <a:p>
            <a:pPr>
              <a:lnSpc>
                <a:spcPct val="115000"/>
              </a:lnSpc>
            </a:pPr>
            <a:r>
              <a:rPr lang="en-GB" sz="900" dirty="0">
                <a:latin typeface="Verdana" panose="020B0604030504040204" pitchFamily="34" charset="0"/>
                <a:ea typeface="Verdana" panose="020B0604030504040204" pitchFamily="34" charset="0"/>
                <a:cs typeface="Verdana" panose="020B0604030504040204" pitchFamily="34" charset="0"/>
              </a:rPr>
              <a:t>The following environmental management measures and projects have been completed or implemented prior to the first GHG inventory calculation, demonstrating </a:t>
            </a:r>
            <a:r>
              <a:rPr lang="en-GB" sz="900" dirty="0" err="1">
                <a:latin typeface="Verdana" panose="020B0604030504040204" pitchFamily="34" charset="0"/>
                <a:ea typeface="Verdana" panose="020B0604030504040204" pitchFamily="34" charset="0"/>
                <a:cs typeface="Verdana" panose="020B0604030504040204" pitchFamily="34" charset="0"/>
              </a:rPr>
              <a:t>Vaccination UK Limited’s</a:t>
            </a:r>
            <a:r>
              <a:rPr lang="en-GB" sz="900" dirty="0">
                <a:latin typeface="Verdana" panose="020B0604030504040204" pitchFamily="34" charset="0"/>
                <a:ea typeface="Verdana" panose="020B0604030504040204" pitchFamily="34" charset="0"/>
                <a:cs typeface="Verdana" panose="020B0604030504040204" pitchFamily="34" charset="0"/>
              </a:rPr>
              <a:t> commitment to reduction. As this was prior to the baseline, there are no associated emissions recorded. </a:t>
            </a:r>
          </a:p>
        </p:txBody>
      </p:sp>
      <p:sp>
        <p:nvSpPr>
          <p:cNvPr id="5" name="Scope1Actions">
            <a:extLst>
              <a:ext uri="{FF2B5EF4-FFF2-40B4-BE49-F238E27FC236}">
                <a16:creationId xmlns:a16="http://schemas.microsoft.com/office/drawing/2014/main" id="{46A9DCCE-1BEB-C114-0A83-FF509FFE14EF}"/>
              </a:ext>
            </a:extLst>
          </p:cNvPr>
          <p:cNvSpPr txBox="1"/>
          <p:nvPr/>
        </p:nvSpPr>
        <p:spPr>
          <a:xfrm>
            <a:off x="581232" y="2062290"/>
            <a:ext cx="3429292" cy="1032702"/>
          </a:xfrm>
          <a:prstGeom prst="rect">
            <a:avLst/>
          </a:prstGeom>
          <a:noFill/>
        </p:spPr>
        <p:txBody>
          <a:bodyPr wrap="square" rtlCol="0">
            <a:normAutofit/>
          </a:bodyPr>
          <a:lstStyle/>
          <a:p>
            <a:pPr marL="171450" indent="-171450">
              <a:buClr>
                <a:schemeClr val="accent6"/>
              </a:buClr>
              <a:buFont typeface="System Font Regular"/>
              <a:buChar char="▸"/>
            </a:pPr>
            <a:r>
              <a:rPr lang="en-GB" sz="900" dirty="0">
                <a:latin typeface="Verdana"/>
              </a:rPr>
              <a:t>Implement policy to prioritise office spaces electricity only energy supply at the conclusion of current leases. (Direct fuel, Category 13: Downstream leased assets)</a:t>
            </a:r>
          </a:p>
        </p:txBody>
      </p:sp>
      <p:sp>
        <p:nvSpPr>
          <p:cNvPr id="6" name="Scope2Actions">
            <a:extLst>
              <a:ext uri="{FF2B5EF4-FFF2-40B4-BE49-F238E27FC236}">
                <a16:creationId xmlns:a16="http://schemas.microsoft.com/office/drawing/2014/main" id="{C54CDC6E-A560-A660-9471-35B4E12FD0CA}"/>
              </a:ext>
            </a:extLst>
          </p:cNvPr>
          <p:cNvSpPr txBox="1"/>
          <p:nvPr/>
        </p:nvSpPr>
        <p:spPr>
          <a:xfrm>
            <a:off x="598681" y="4028580"/>
            <a:ext cx="3429292" cy="1263102"/>
          </a:xfrm>
          <a:prstGeom prst="rect">
            <a:avLst/>
          </a:prstGeom>
          <a:noFill/>
        </p:spPr>
        <p:txBody>
          <a:bodyPr wrap="square" rtlCol="0">
            <a:normAutofit/>
          </a:bodyPr>
          <a:lstStyle/>
          <a:p>
            <a:pPr marL="171450" indent="-171450">
              <a:buClr>
                <a:schemeClr val="accent2"/>
              </a:buClr>
              <a:buFont typeface="System Font Regular"/>
              <a:buChar char="▸"/>
            </a:pPr>
            <a:endParaRPr lang="en-GB" sz="900" dirty="0">
              <a:latin typeface="Verdana"/>
            </a:endParaRPr>
          </a:p>
          <a:p>
            <a:pPr marL="171450" indent="-171450">
              <a:buClr>
                <a:schemeClr val="accent2"/>
              </a:buClr>
              <a:buFont typeface="System Font Regular"/>
              <a:buChar char="▸"/>
            </a:pPr>
            <a:r>
              <a:rPr lang="en-GB" sz="900" dirty="0">
                <a:latin typeface="Verdana"/>
              </a:rPr>
              <a:t>Implement policy to prioritise office spaces renewable energy supply at the conclusion of current leases.(Electricity, Category 13: Downstream leased assets, Category 8: Upstream leased assets)</a:t>
            </a:r>
          </a:p>
        </p:txBody>
      </p:sp>
      <p:sp>
        <p:nvSpPr>
          <p:cNvPr id="7" name="CompletedActions">
            <a:extLst>
              <a:ext uri="{FF2B5EF4-FFF2-40B4-BE49-F238E27FC236}">
                <a16:creationId xmlns:a16="http://schemas.microsoft.com/office/drawing/2014/main" id="{FCEAA73C-AA92-B50F-12B8-E05E4FCD7960}"/>
              </a:ext>
            </a:extLst>
          </p:cNvPr>
          <p:cNvSpPr txBox="1"/>
          <p:nvPr/>
        </p:nvSpPr>
        <p:spPr>
          <a:xfrm>
            <a:off x="5039160" y="5722702"/>
            <a:ext cx="6761924" cy="774076"/>
          </a:xfrm>
          <a:prstGeom prst="rect">
            <a:avLst/>
          </a:prstGeom>
          <a:noFill/>
        </p:spPr>
        <p:txBody>
          <a:bodyPr wrap="square" rtlCol="0">
            <a:normAutofit/>
          </a:bodyPr>
          <a:lstStyle/>
          <a:p>
            <a:pPr marL="171450" indent="-171450">
              <a:buClr>
                <a:schemeClr val="accent4"/>
              </a:buClr>
              <a:buFont typeface="System Font Regular"/>
              <a:buChar char="▸"/>
            </a:pPr>
            <a:r>
              <a:rPr lang="en-GB" sz="900">
                <a:latin typeface="Verdana"/>
              </a:rPr>
              <a:t>Identify and engage climate champions within your organisation </a:t>
            </a:r>
          </a:p>
          <a:p>
            <a:pPr marL="171450" indent="-171450">
              <a:buClr>
                <a:schemeClr val="accent4"/>
              </a:buClr>
              <a:buFont typeface="System Font Regular"/>
              <a:buChar char="▸"/>
            </a:pPr>
            <a:r>
              <a:rPr lang="en-GB" sz="900">
                <a:latin typeface="Verdana"/>
              </a:rPr>
              <a:t>Issue the Employee Survey </a:t>
            </a:r>
          </a:p>
          <a:p>
            <a:pPr marL="171450" indent="-171450">
              <a:buClr>
                <a:schemeClr val="accent4"/>
              </a:buClr>
              <a:buFont typeface="System Font Regular"/>
              <a:buChar char="▸"/>
            </a:pPr>
            <a:r>
              <a:rPr lang="en-GB" sz="900">
                <a:latin typeface="Verdana"/>
              </a:rPr>
              <a:t>Complete the Data Collection spreadsheet </a:t>
            </a:r>
          </a:p>
        </p:txBody>
      </p:sp>
      <p:sp>
        <p:nvSpPr>
          <p:cNvPr id="8" name="OtherHeader">
            <a:extLst>
              <a:ext uri="{FF2B5EF4-FFF2-40B4-BE49-F238E27FC236}">
                <a16:creationId xmlns:a16="http://schemas.microsoft.com/office/drawing/2014/main" id="{3A53A40B-0476-6974-4476-093C92F715E5}"/>
              </a:ext>
            </a:extLst>
          </p:cNvPr>
          <p:cNvSpPr txBox="1"/>
          <p:nvPr/>
        </p:nvSpPr>
        <p:spPr>
          <a:xfrm>
            <a:off x="4955237" y="3158444"/>
            <a:ext cx="6567136" cy="240900"/>
          </a:xfrm>
          <a:prstGeom prst="rect">
            <a:avLst/>
          </a:prstGeom>
          <a:noFill/>
        </p:spPr>
        <p:txBody>
          <a:bodyPr wrap="square" rtlCol="0">
            <a:spAutoFit/>
          </a:bodyPr>
          <a:lstStyle/>
          <a:p>
            <a:pPr>
              <a:lnSpc>
                <a:spcPct val="120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Other initiatives that </a:t>
            </a:r>
            <a:r>
              <a:rPr lang="en-US" sz="900" b="1" dirty="0" err="1">
                <a:latin typeface="Verdana" panose="020B0604030504040204" pitchFamily="34" charset="0"/>
                <a:ea typeface="Verdana" panose="020B0604030504040204" pitchFamily="34" charset="0"/>
                <a:cs typeface="Verdana" panose="020B0604030504040204" pitchFamily="34" charset="0"/>
              </a:rPr>
              <a:t>Vaccination UK Limited</a:t>
            </a:r>
            <a:r>
              <a:rPr lang="en-US" sz="900" b="1" dirty="0">
                <a:latin typeface="Verdana" panose="020B0604030504040204" pitchFamily="34" charset="0"/>
                <a:ea typeface="Verdana" panose="020B0604030504040204" pitchFamily="34" charset="0"/>
                <a:cs typeface="Verdana" panose="020B0604030504040204" pitchFamily="34" charset="0"/>
              </a:rPr>
              <a:t> plans to do that are not specific to Scope 1, 2 or 3: </a:t>
            </a:r>
          </a:p>
        </p:txBody>
      </p:sp>
      <p:sp>
        <p:nvSpPr>
          <p:cNvPr id="9" name="Round Same-side Corner of Rectangle 20">
            <a:extLst>
              <a:ext uri="{FF2B5EF4-FFF2-40B4-BE49-F238E27FC236}">
                <a16:creationId xmlns:a16="http://schemas.microsoft.com/office/drawing/2014/main" id="{0A1BE402-5E35-45DC-4E93-83853FA4DEFD}"/>
              </a:ext>
            </a:extLst>
          </p:cNvPr>
          <p:cNvSpPr/>
          <p:nvPr/>
        </p:nvSpPr>
        <p:spPr>
          <a:xfrm rot="16200000">
            <a:off x="3889248" y="3866596"/>
            <a:ext cx="1538767" cy="133409"/>
          </a:xfrm>
          <a:prstGeom prst="round2SameRect">
            <a:avLst>
              <a:gd name="adj1" fmla="val 50000"/>
              <a:gd name="adj2" fmla="val 0"/>
            </a:avLst>
          </a:prstGeom>
          <a:solidFill>
            <a:srgbClr val="0D91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therActions">
            <a:extLst>
              <a:ext uri="{FF2B5EF4-FFF2-40B4-BE49-F238E27FC236}">
                <a16:creationId xmlns:a16="http://schemas.microsoft.com/office/drawing/2014/main" id="{B1BEF814-410B-A702-1A72-41F561B2F281}"/>
              </a:ext>
            </a:extLst>
          </p:cNvPr>
          <p:cNvSpPr txBox="1"/>
          <p:nvPr/>
        </p:nvSpPr>
        <p:spPr>
          <a:xfrm>
            <a:off x="4956170" y="3439582"/>
            <a:ext cx="6665263" cy="1222394"/>
          </a:xfrm>
          <a:prstGeom prst="rect">
            <a:avLst/>
          </a:prstGeom>
          <a:noFill/>
        </p:spPr>
        <p:txBody>
          <a:bodyPr wrap="square" rtlCol="0">
            <a:normAutofit/>
          </a:bodyPr>
          <a:lstStyle/>
          <a:p>
            <a:pPr marL="171450" indent="-171450">
              <a:buClr>
                <a:schemeClr val="accent6"/>
              </a:buClr>
              <a:buFont typeface="System Font Regular"/>
              <a:buChar char="▸"/>
            </a:pPr>
            <a:r>
              <a:rPr lang="en-GB" sz="900">
                <a:latin typeface="Verdana"/>
              </a:rPr>
              <a:t>Collate an evidence pack throughout data collection (Governance &amp; strategy)</a:t>
            </a:r>
          </a:p>
          <a:p>
            <a:pPr marL="171450" indent="-171450">
              <a:buClr>
                <a:schemeClr val="accent6"/>
              </a:buClr>
              <a:buFont typeface="System Font Regular"/>
              <a:buChar char="▸"/>
            </a:pPr>
            <a:r>
              <a:rPr lang="en-GB" sz="900">
                <a:latin typeface="Verdana"/>
              </a:rPr>
              <a:t>Understand carbon accounting &amp; net zero key terms and methodologies (Employee Engagement)</a:t>
            </a:r>
          </a:p>
          <a:p>
            <a:pPr marL="171450" indent="-171450">
              <a:buClr>
                <a:schemeClr val="accent6"/>
              </a:buClr>
              <a:buFont typeface="System Font Regular"/>
              <a:buChar char="▸"/>
            </a:pPr>
            <a:r>
              <a:rPr lang="en-GB" sz="900">
                <a:latin typeface="Verdana"/>
              </a:rPr>
              <a:t>Create an employee-led green team (Employee Engagement)</a:t>
            </a:r>
          </a:p>
          <a:p>
            <a:pPr marL="171450" indent="-171450">
              <a:buClr>
                <a:schemeClr val="accent6"/>
              </a:buClr>
              <a:buFont typeface="System Font Regular"/>
              <a:buChar char="▸"/>
            </a:pPr>
            <a:r>
              <a:rPr lang="en-GB" sz="900">
                <a:latin typeface="Verdana"/>
              </a:rPr>
              <a:t>Provide comprehensive training for your sustainability lead (Employee Engagement)</a:t>
            </a:r>
          </a:p>
          <a:p>
            <a:pPr marL="171450" indent="-171450">
              <a:buClr>
                <a:schemeClr val="accent6"/>
              </a:buClr>
              <a:buFont typeface="System Font Regular"/>
              <a:buChar char="▸"/>
            </a:pPr>
            <a:r>
              <a:rPr lang="en-GB" sz="900">
                <a:latin typeface="Verdana"/>
              </a:rPr>
              <a:t>Adopt levers to reduce business travel emissions (Governance &amp; strategy)</a:t>
            </a:r>
          </a:p>
        </p:txBody>
      </p:sp>
      <p:sp>
        <p:nvSpPr>
          <p:cNvPr id="11" name="Round Same-side Corner of Rectangle 20">
            <a:extLst>
              <a:ext uri="{FF2B5EF4-FFF2-40B4-BE49-F238E27FC236}">
                <a16:creationId xmlns:a16="http://schemas.microsoft.com/office/drawing/2014/main" id="{D995FDB4-934D-FF51-BA53-674DBC00A2E7}"/>
              </a:ext>
            </a:extLst>
          </p:cNvPr>
          <p:cNvSpPr/>
          <p:nvPr/>
        </p:nvSpPr>
        <p:spPr>
          <a:xfrm rot="16200000">
            <a:off x="3888315" y="5666763"/>
            <a:ext cx="1538767" cy="133409"/>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FB671525-D32B-BFDB-08BD-F6814269B227}"/>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7</a:t>
            </a:r>
          </a:p>
        </p:txBody>
      </p:sp>
    </p:spTree>
    <p:extLst>
      <p:ext uri="{BB962C8B-B14F-4D97-AF65-F5344CB8AC3E}">
        <p14:creationId xmlns:p14="http://schemas.microsoft.com/office/powerpoint/2010/main" val="711443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95C7-2300-9333-A504-F10874956A55}"/>
              </a:ext>
            </a:extLst>
          </p:cNvPr>
          <p:cNvSpPr>
            <a:spLocks noGrp="1"/>
          </p:cNvSpPr>
          <p:nvPr>
            <p:ph type="title"/>
          </p:nvPr>
        </p:nvSpPr>
        <p:spPr>
          <a:xfrm>
            <a:off x="394563" y="183492"/>
            <a:ext cx="5413301" cy="506586"/>
          </a:xfrm>
        </p:spPr>
        <p:txBody>
          <a:bodyPr/>
          <a:lstStyle/>
          <a:p>
            <a:r>
              <a:rPr lang="en-GB" dirty="0"/>
              <a:t>Declaration and Sign Off</a:t>
            </a:r>
          </a:p>
        </p:txBody>
      </p:sp>
      <p:sp>
        <p:nvSpPr>
          <p:cNvPr id="5" name="DeclarationText">
            <a:extLst>
              <a:ext uri="{FF2B5EF4-FFF2-40B4-BE49-F238E27FC236}">
                <a16:creationId xmlns:a16="http://schemas.microsoft.com/office/drawing/2014/main" id="{F426BD36-3060-B6FA-DD5D-C914AFFE2FA0}"/>
              </a:ext>
            </a:extLst>
          </p:cNvPr>
          <p:cNvSpPr txBox="1"/>
          <p:nvPr/>
        </p:nvSpPr>
        <p:spPr>
          <a:xfrm>
            <a:off x="591176" y="1406575"/>
            <a:ext cx="5968120" cy="2865785"/>
          </a:xfrm>
          <a:prstGeom prst="rect">
            <a:avLst/>
          </a:prstGeom>
          <a:noFill/>
        </p:spPr>
        <p:txBody>
          <a:bodyPr wrap="square" rtlCol="0">
            <a:spAutoFit/>
          </a:bodyPr>
          <a:lstStyle/>
          <a:p>
            <a:pPr>
              <a:lnSpc>
                <a:spcPct val="120000"/>
              </a:lnSpc>
              <a:spcAft>
                <a:spcPts val="1500"/>
              </a:spcAft>
            </a:pPr>
            <a:r>
              <a:rPr lang="en-GB" sz="1000">
                <a:effectLst/>
                <a:latin typeface="Verdana" panose="020B0604030504040204" pitchFamily="34" charset="0"/>
                <a:ea typeface="Verdana" panose="020B0604030504040204" pitchFamily="34" charset="0"/>
                <a:cs typeface="Verdana" panose="020B0604030504040204" pitchFamily="34" charset="0"/>
              </a:rPr>
              <a:t>This Carbon Reduction Plan has been completed in accordance with PPN 06/21 and associated guidance and reporting standard for Carbon Reduction Plans.</a:t>
            </a:r>
          </a:p>
          <a:p>
            <a:pPr>
              <a:lnSpc>
                <a:spcPct val="120000"/>
              </a:lnSpc>
              <a:spcAft>
                <a:spcPts val="1500"/>
              </a:spcAft>
            </a:pPr>
            <a:r>
              <a:rPr lang="en-GB" sz="1000">
                <a:effectLst/>
                <a:latin typeface="Verdana" panose="020B0604030504040204" pitchFamily="34" charset="0"/>
                <a:ea typeface="Verdana" panose="020B0604030504040204" pitchFamily="34" charset="0"/>
                <a:cs typeface="Verdana" panose="020B0604030504040204" pitchFamily="34" charset="0"/>
              </a:rPr>
              <a:t>Emissions have been reported and recorded in accordance with the published reporting standard for Carbon Reduction Plans and the GHG Reporting Protocol corporate standard</a:t>
            </a:r>
            <a:r>
              <a:rPr lang="en-GB" sz="1000" baseline="30000">
                <a:latin typeface="Verdana" panose="020B0604030504040204" pitchFamily="34" charset="0"/>
                <a:ea typeface="Verdana" panose="020B0604030504040204" pitchFamily="34" charset="0"/>
                <a:cs typeface="Verdana" panose="020B0604030504040204" pitchFamily="34" charset="0"/>
              </a:rPr>
              <a:t>1</a:t>
            </a:r>
            <a:r>
              <a:rPr lang="en-GB" sz="1000">
                <a:effectLst/>
                <a:latin typeface="Verdana" panose="020B0604030504040204" pitchFamily="34" charset="0"/>
                <a:ea typeface="Verdana" panose="020B0604030504040204" pitchFamily="34" charset="0"/>
                <a:cs typeface="Verdana" panose="020B0604030504040204" pitchFamily="34" charset="0"/>
              </a:rPr>
              <a:t> and uses the appropriate Government emission conversion factors for greenhouse gas company reporting.</a:t>
            </a:r>
            <a:r>
              <a:rPr lang="en-GB" sz="1000" baseline="30000">
                <a:effectLst/>
                <a:latin typeface="Verdana" panose="020B0604030504040204" pitchFamily="34" charset="0"/>
                <a:ea typeface="Verdana" panose="020B0604030504040204" pitchFamily="34" charset="0"/>
                <a:cs typeface="Verdana" panose="020B0604030504040204" pitchFamily="34" charset="0"/>
              </a:rPr>
              <a:t>2</a:t>
            </a:r>
          </a:p>
          <a:p>
            <a:pPr>
              <a:lnSpc>
                <a:spcPct val="120000"/>
              </a:lnSpc>
              <a:spcAft>
                <a:spcPts val="1500"/>
              </a:spcAft>
            </a:pPr>
            <a:r>
              <a:rPr lang="en-GB" sz="1000">
                <a:effectLst/>
                <a:latin typeface="Verdana" panose="020B0604030504040204" pitchFamily="34" charset="0"/>
                <a:ea typeface="Verdana" panose="020B0604030504040204" pitchFamily="34" charset="0"/>
                <a:cs typeface="Verdana" panose="020B0604030504040204" pitchFamily="34" charset="0"/>
              </a:rPr>
              <a:t>Scope 1 and Scope 2 emissions have been reported in accordance with SECR requirements, and the required subset of Scope 3 emissions have been reported in accordance with the published reporting standard for Carbon Reduction Plans and the Corporate Value Chain (Scope 3) Standard.</a:t>
            </a:r>
            <a:r>
              <a:rPr lang="en-GB" sz="1000" baseline="30000">
                <a:effectLst/>
                <a:latin typeface="Verdana" panose="020B0604030504040204" pitchFamily="34" charset="0"/>
                <a:ea typeface="Verdana" panose="020B0604030504040204" pitchFamily="34" charset="0"/>
                <a:cs typeface="Verdana" panose="020B0604030504040204" pitchFamily="34" charset="0"/>
              </a:rPr>
              <a:t>3</a:t>
            </a:r>
          </a:p>
          <a:p>
            <a:pPr>
              <a:lnSpc>
                <a:spcPct val="120000"/>
              </a:lnSpc>
              <a:spcAft>
                <a:spcPts val="1500"/>
              </a:spcAft>
            </a:pPr>
            <a:r>
              <a:rPr lang="en-GB" sz="1000">
                <a:effectLst/>
                <a:latin typeface="Verdana" panose="020B0604030504040204" pitchFamily="34" charset="0"/>
                <a:ea typeface="Verdana" panose="020B0604030504040204" pitchFamily="34" charset="0"/>
                <a:cs typeface="Verdana" panose="020B0604030504040204" pitchFamily="34" charset="0"/>
              </a:rPr>
              <a:t>This Carbon Reduction Plan has been reviewed and signed off by the board of directors (or equivalent management body).</a:t>
            </a:r>
          </a:p>
        </p:txBody>
      </p:sp>
      <p:sp>
        <p:nvSpPr>
          <p:cNvPr id="6" name="TextBox 5">
            <a:extLst>
              <a:ext uri="{FF2B5EF4-FFF2-40B4-BE49-F238E27FC236}">
                <a16:creationId xmlns:a16="http://schemas.microsoft.com/office/drawing/2014/main" id="{750FBA91-139E-F165-F08B-06604208159F}"/>
              </a:ext>
            </a:extLst>
          </p:cNvPr>
          <p:cNvSpPr txBox="1"/>
          <p:nvPr/>
        </p:nvSpPr>
        <p:spPr>
          <a:xfrm>
            <a:off x="591176" y="5086106"/>
            <a:ext cx="6394840" cy="667555"/>
          </a:xfrm>
          <a:prstGeom prst="rect">
            <a:avLst/>
          </a:prstGeom>
          <a:noFill/>
        </p:spPr>
        <p:txBody>
          <a:bodyPr wrap="square" rtlCol="0">
            <a:spAutoFit/>
          </a:bodyPr>
          <a:lstStyle/>
          <a:p>
            <a:pPr>
              <a:lnSpc>
                <a:spcPct val="120000"/>
              </a:lnSpc>
            </a:pPr>
            <a:r>
              <a:rPr lang="en-GB" sz="800">
                <a:effectLst/>
                <a:latin typeface="Verdana" panose="020B0604030504040204" pitchFamily="34" charset="0"/>
                <a:ea typeface="Verdana" panose="020B0604030504040204" pitchFamily="34" charset="0"/>
                <a:cs typeface="Verdana" panose="020B0604030504040204" pitchFamily="34" charset="0"/>
              </a:rPr>
              <a:t>1  </a:t>
            </a:r>
            <a:r>
              <a:rPr lang="en-GB" sz="800">
                <a:effectLst/>
                <a:latin typeface="Verdana" panose="020B0604030504040204" pitchFamily="34" charset="0"/>
                <a:ea typeface="Verdana" panose="020B0604030504040204" pitchFamily="34" charset="0"/>
                <a:cs typeface="Verdana" panose="020B0604030504040204" pitchFamily="34" charset="0"/>
                <a:hlinkClick r:id="rId2">
                  <a:extLst>
                    <a:ext uri="{A12FA001-AC4F-418D-AE19-62706E023703}">
                      <ahyp:hlinkClr xmlns:ahyp="http://schemas.microsoft.com/office/drawing/2018/hyperlinkcolor" val="tx"/>
                    </a:ext>
                  </a:extLst>
                </a:hlinkClick>
              </a:rPr>
              <a:t>https://ghgprotocol.org/corporate-standard</a:t>
            </a:r>
            <a:endParaRPr lang="en-GB" sz="800">
              <a:effectLst/>
              <a:latin typeface="Verdana" panose="020B0604030504040204" pitchFamily="34" charset="0"/>
              <a:ea typeface="Verdana" panose="020B0604030504040204" pitchFamily="34" charset="0"/>
              <a:cs typeface="Verdana" panose="020B0604030504040204" pitchFamily="34" charset="0"/>
            </a:endParaRPr>
          </a:p>
          <a:p>
            <a:pPr>
              <a:lnSpc>
                <a:spcPct val="120000"/>
              </a:lnSpc>
            </a:pPr>
            <a:r>
              <a:rPr lang="en-GB" sz="800">
                <a:effectLst/>
                <a:latin typeface="Verdana" panose="020B0604030504040204" pitchFamily="34" charset="0"/>
                <a:ea typeface="Verdana" panose="020B0604030504040204" pitchFamily="34" charset="0"/>
                <a:cs typeface="Verdana" panose="020B0604030504040204" pitchFamily="34" charset="0"/>
              </a:rPr>
              <a:t>2  </a:t>
            </a:r>
            <a:r>
              <a:rPr lang="en-GB" sz="800">
                <a:effectLst/>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https://www.gov.uk/government/collections/government-conversion-factors-for-company-reporting</a:t>
            </a:r>
            <a:endParaRPr lang="en-GB" sz="800">
              <a:effectLst/>
              <a:latin typeface="Verdana" panose="020B0604030504040204" pitchFamily="34" charset="0"/>
              <a:ea typeface="Verdana" panose="020B0604030504040204" pitchFamily="34" charset="0"/>
              <a:cs typeface="Verdana" panose="020B0604030504040204" pitchFamily="34" charset="0"/>
            </a:endParaRPr>
          </a:p>
          <a:p>
            <a:pPr>
              <a:lnSpc>
                <a:spcPct val="120000"/>
              </a:lnSpc>
            </a:pPr>
            <a:r>
              <a:rPr lang="en-GB" sz="800">
                <a:effectLst/>
                <a:latin typeface="Verdana" panose="020B0604030504040204" pitchFamily="34" charset="0"/>
                <a:ea typeface="Verdana" panose="020B0604030504040204" pitchFamily="34" charset="0"/>
                <a:cs typeface="Verdana" panose="020B0604030504040204" pitchFamily="34" charset="0"/>
              </a:rPr>
              <a:t>3  </a:t>
            </a:r>
            <a:r>
              <a:rPr lang="en-GB" sz="800">
                <a:effectLst/>
                <a:latin typeface="Verdana" panose="020B0604030504040204" pitchFamily="34" charset="0"/>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https://ghgprotocol.org/standards/scope-3-standard</a:t>
            </a:r>
            <a:endParaRPr lang="en-GB" sz="800">
              <a:effectLst/>
              <a:latin typeface="Verdana" panose="020B0604030504040204" pitchFamily="34" charset="0"/>
              <a:ea typeface="Verdana" panose="020B0604030504040204" pitchFamily="34" charset="0"/>
              <a:cs typeface="Verdana" panose="020B0604030504040204" pitchFamily="34" charset="0"/>
            </a:endParaRPr>
          </a:p>
          <a:p>
            <a:pPr>
              <a:lnSpc>
                <a:spcPct val="120000"/>
              </a:lnSpc>
            </a:pPr>
            <a:endParaRPr lang="en-GB" sz="80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39FD4EBC-18FF-58FF-2D37-689FEBB12903}"/>
              </a:ext>
            </a:extLst>
          </p:cNvPr>
          <p:cNvSpPr/>
          <p:nvPr/>
        </p:nvSpPr>
        <p:spPr>
          <a:xfrm>
            <a:off x="7024801" y="1392764"/>
            <a:ext cx="4616349" cy="2865785"/>
          </a:xfrm>
          <a:prstGeom prst="rect">
            <a:avLst/>
          </a:prstGeom>
          <a:solidFill>
            <a:schemeClr val="bg2">
              <a:alpha val="5013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lientName">
            <a:extLst>
              <a:ext uri="{FF2B5EF4-FFF2-40B4-BE49-F238E27FC236}">
                <a16:creationId xmlns:a16="http://schemas.microsoft.com/office/drawing/2014/main" id="{F82DAF41-0119-BCD5-3D4B-70C64C1D2CC3}"/>
              </a:ext>
            </a:extLst>
          </p:cNvPr>
          <p:cNvSpPr txBox="1"/>
          <p:nvPr/>
        </p:nvSpPr>
        <p:spPr>
          <a:xfrm>
            <a:off x="7216694" y="1406575"/>
            <a:ext cx="2852472" cy="438966"/>
          </a:xfrm>
          <a:prstGeom prst="rect">
            <a:avLst/>
          </a:prstGeom>
          <a:noFill/>
        </p:spPr>
        <p:txBody>
          <a:bodyPr wrap="square" rtlCol="0">
            <a:spAutoFit/>
          </a:bodyPr>
          <a:lstStyle/>
          <a:p>
            <a:pPr>
              <a:lnSpc>
                <a:spcPct val="250000"/>
              </a:lnSpc>
            </a:pPr>
            <a:endParaRPr lang="en-GB" sz="1100" b="1" dirty="0">
              <a:solidFill>
                <a:srgbClr val="2C2C2D"/>
              </a:solidFill>
              <a:effectLst/>
              <a:latin typeface="Verdana" panose="020B0604030504040204" pitchFamily="34" charset="0"/>
              <a:ea typeface="Verdana" panose="020B0604030504040204" pitchFamily="34" charset="0"/>
              <a:cs typeface="Open Sans SemiBold" pitchFamily="2" charset="0"/>
            </a:endParaRPr>
          </a:p>
        </p:txBody>
      </p:sp>
      <p:sp>
        <p:nvSpPr>
          <p:cNvPr id="9" name="ContactName">
            <a:extLst>
              <a:ext uri="{FF2B5EF4-FFF2-40B4-BE49-F238E27FC236}">
                <a16:creationId xmlns:a16="http://schemas.microsoft.com/office/drawing/2014/main" id="{6A78671F-2AB5-F91B-2877-7790B991522F}"/>
              </a:ext>
            </a:extLst>
          </p:cNvPr>
          <p:cNvSpPr txBox="1"/>
          <p:nvPr/>
        </p:nvSpPr>
        <p:spPr>
          <a:xfrm>
            <a:off x="8263003" y="2883767"/>
            <a:ext cx="1843911" cy="249149"/>
          </a:xfrm>
          <a:prstGeom prst="rect">
            <a:avLst/>
          </a:prstGeom>
          <a:noFill/>
        </p:spPr>
        <p:txBody>
          <a:bodyPr wrap="square" rtlCol="0">
            <a:spAutoFit/>
          </a:bodyPr>
          <a:lstStyle/>
          <a:p>
            <a:r>
              <a:rPr lang="en-GB" sz="1000" dirty="0">
                <a:solidFill>
                  <a:srgbClr val="2C2C2D"/>
                </a:solidFill>
                <a:effectLst/>
                <a:latin typeface="Verdana" panose="020B0604030504040204" pitchFamily="34" charset="0"/>
                <a:ea typeface="Verdana" panose="020B0604030504040204" pitchFamily="34" charset="0"/>
                <a:cs typeface="Verdana" panose="020B0604030504040204" pitchFamily="34" charset="0"/>
              </a:rPr>
              <a:t>Mikael </a:t>
            </a:r>
            <a:r>
              <a:rPr lang="en-GB" sz="1000" dirty="0" err="1">
                <a:solidFill>
                  <a:srgbClr val="2C2C2D"/>
                </a:solidFill>
                <a:effectLst/>
                <a:latin typeface="Verdana" panose="020B0604030504040204" pitchFamily="34" charset="0"/>
                <a:ea typeface="Verdana" panose="020B0604030504040204" pitchFamily="34" charset="0"/>
                <a:cs typeface="Verdana" panose="020B0604030504040204" pitchFamily="34" charset="0"/>
              </a:rPr>
              <a:t>Mulavassilis</a:t>
            </a:r>
            <a:r>
              <a:rPr lang="en-GB" sz="1000" dirty="0">
                <a:solidFill>
                  <a:srgbClr val="2C2C2D"/>
                </a:solidFill>
                <a:effectLst/>
                <a:latin typeface="Verdana" panose="020B0604030504040204" pitchFamily="34" charset="0"/>
                <a:ea typeface="Verdana" panose="020B0604030504040204" pitchFamily="34" charset="0"/>
                <a:cs typeface="Verdana" panose="020B0604030504040204" pitchFamily="34" charset="0"/>
              </a:rPr>
              <a:t> </a:t>
            </a:r>
          </a:p>
        </p:txBody>
      </p:sp>
      <p:grpSp>
        <p:nvGrpSpPr>
          <p:cNvPr id="10" name="Group 9">
            <a:extLst>
              <a:ext uri="{FF2B5EF4-FFF2-40B4-BE49-F238E27FC236}">
                <a16:creationId xmlns:a16="http://schemas.microsoft.com/office/drawing/2014/main" id="{A89B86D2-E7DA-0F8F-EA24-599AC51EC0EB}"/>
              </a:ext>
            </a:extLst>
          </p:cNvPr>
          <p:cNvGrpSpPr/>
          <p:nvPr/>
        </p:nvGrpSpPr>
        <p:grpSpPr>
          <a:xfrm>
            <a:off x="8181733" y="3205441"/>
            <a:ext cx="3181211" cy="740858"/>
            <a:chOff x="6645324" y="2783069"/>
            <a:chExt cx="4510894" cy="893064"/>
          </a:xfrm>
        </p:grpSpPr>
        <p:cxnSp>
          <p:nvCxnSpPr>
            <p:cNvPr id="11" name="Straight Connector 10">
              <a:extLst>
                <a:ext uri="{FF2B5EF4-FFF2-40B4-BE49-F238E27FC236}">
                  <a16:creationId xmlns:a16="http://schemas.microsoft.com/office/drawing/2014/main" id="{83C3D435-3AE9-F2C5-D69D-468012EDBEA8}"/>
                </a:ext>
              </a:extLst>
            </p:cNvPr>
            <p:cNvCxnSpPr>
              <a:cxnSpLocks/>
            </p:cNvCxnSpPr>
            <p:nvPr/>
          </p:nvCxnSpPr>
          <p:spPr>
            <a:xfrm>
              <a:off x="6645324" y="2783069"/>
              <a:ext cx="4510894" cy="0"/>
            </a:xfrm>
            <a:prstGeom prst="line">
              <a:avLst/>
            </a:prstGeom>
            <a:ln w="127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F9AFE69-EBEA-D392-EDD1-A48D3B531B77}"/>
                </a:ext>
              </a:extLst>
            </p:cNvPr>
            <p:cNvCxnSpPr>
              <a:cxnSpLocks/>
            </p:cNvCxnSpPr>
            <p:nvPr/>
          </p:nvCxnSpPr>
          <p:spPr>
            <a:xfrm>
              <a:off x="6645324" y="3229601"/>
              <a:ext cx="4510894" cy="0"/>
            </a:xfrm>
            <a:prstGeom prst="line">
              <a:avLst/>
            </a:prstGeom>
            <a:ln w="127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707C00D-F4CA-6EF4-D1B4-9BECD3349885}"/>
                </a:ext>
              </a:extLst>
            </p:cNvPr>
            <p:cNvCxnSpPr>
              <a:cxnSpLocks/>
            </p:cNvCxnSpPr>
            <p:nvPr/>
          </p:nvCxnSpPr>
          <p:spPr>
            <a:xfrm>
              <a:off x="6645324" y="3676133"/>
              <a:ext cx="4510894" cy="0"/>
            </a:xfrm>
            <a:prstGeom prst="line">
              <a:avLst/>
            </a:prstGeom>
            <a:ln w="127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14" name="ContactPosition">
            <a:extLst>
              <a:ext uri="{FF2B5EF4-FFF2-40B4-BE49-F238E27FC236}">
                <a16:creationId xmlns:a16="http://schemas.microsoft.com/office/drawing/2014/main" id="{429A9607-8DA7-35EF-CD0A-5612B28B6BA0}"/>
              </a:ext>
            </a:extLst>
          </p:cNvPr>
          <p:cNvSpPr txBox="1"/>
          <p:nvPr/>
        </p:nvSpPr>
        <p:spPr>
          <a:xfrm>
            <a:off x="8263003" y="3260576"/>
            <a:ext cx="2497403" cy="246221"/>
          </a:xfrm>
          <a:prstGeom prst="rect">
            <a:avLst/>
          </a:prstGeom>
          <a:noFill/>
        </p:spPr>
        <p:txBody>
          <a:bodyPr wrap="square" rtlCol="0">
            <a:spAutoFit/>
          </a:bodyPr>
          <a:lstStyle/>
          <a:p>
            <a:r>
              <a:rPr lang="en-GB" sz="1000">
                <a:solidFill>
                  <a:srgbClr val="2C2C2D"/>
                </a:solidFill>
                <a:effectLst/>
                <a:latin typeface="Verdana" panose="020B0604030504040204" pitchFamily="34" charset="0"/>
                <a:ea typeface="Verdana" panose="020B0604030504040204" pitchFamily="34" charset="0"/>
                <a:cs typeface="Verdana" panose="020B0604030504040204" pitchFamily="34" charset="0"/>
              </a:rPr>
              <a:t>Director</a:t>
            </a:r>
          </a:p>
        </p:txBody>
      </p:sp>
      <p:sp>
        <p:nvSpPr>
          <p:cNvPr id="15" name="SignedDate">
            <a:extLst>
              <a:ext uri="{FF2B5EF4-FFF2-40B4-BE49-F238E27FC236}">
                <a16:creationId xmlns:a16="http://schemas.microsoft.com/office/drawing/2014/main" id="{6248C8D0-2790-0FAA-24CE-2E41A4204274}"/>
              </a:ext>
            </a:extLst>
          </p:cNvPr>
          <p:cNvSpPr txBox="1"/>
          <p:nvPr/>
        </p:nvSpPr>
        <p:spPr>
          <a:xfrm>
            <a:off x="8263003" y="3635921"/>
            <a:ext cx="2497403" cy="246221"/>
          </a:xfrm>
          <a:prstGeom prst="rect">
            <a:avLst/>
          </a:prstGeom>
          <a:noFill/>
        </p:spPr>
        <p:txBody>
          <a:bodyPr wrap="square" rtlCol="0">
            <a:spAutoFit/>
          </a:bodyPr>
          <a:lstStyle/>
          <a:p>
            <a:r>
              <a:rPr lang="en-GB" sz="1000" dirty="0">
                <a:solidFill>
                  <a:srgbClr val="2C2C2D"/>
                </a:solidFill>
                <a:effectLst/>
                <a:latin typeface="Verdana" panose="020B0604030504040204" pitchFamily="34" charset="0"/>
                <a:ea typeface="Verdana" panose="020B0604030504040204" pitchFamily="34" charset="0"/>
                <a:cs typeface="Verdana" panose="020B0604030504040204" pitchFamily="34" charset="0"/>
              </a:rPr>
              <a:t>18/12/2025</a:t>
            </a:r>
          </a:p>
        </p:txBody>
      </p:sp>
      <p:sp>
        <p:nvSpPr>
          <p:cNvPr id="16" name="TextBox 15">
            <a:extLst>
              <a:ext uri="{FF2B5EF4-FFF2-40B4-BE49-F238E27FC236}">
                <a16:creationId xmlns:a16="http://schemas.microsoft.com/office/drawing/2014/main" id="{8A3014D4-46D4-F8A5-E36E-D42AC86B8050}"/>
              </a:ext>
            </a:extLst>
          </p:cNvPr>
          <p:cNvSpPr txBox="1"/>
          <p:nvPr/>
        </p:nvSpPr>
        <p:spPr>
          <a:xfrm>
            <a:off x="7216694" y="3245187"/>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Position:</a:t>
            </a:r>
          </a:p>
        </p:txBody>
      </p:sp>
      <p:sp>
        <p:nvSpPr>
          <p:cNvPr id="17" name="TextBox 16">
            <a:extLst>
              <a:ext uri="{FF2B5EF4-FFF2-40B4-BE49-F238E27FC236}">
                <a16:creationId xmlns:a16="http://schemas.microsoft.com/office/drawing/2014/main" id="{14BC5D72-038C-5448-88A1-7C58994CAAB3}"/>
              </a:ext>
            </a:extLst>
          </p:cNvPr>
          <p:cNvSpPr txBox="1"/>
          <p:nvPr/>
        </p:nvSpPr>
        <p:spPr>
          <a:xfrm>
            <a:off x="7216694" y="2869842"/>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Signed by:</a:t>
            </a:r>
          </a:p>
        </p:txBody>
      </p:sp>
      <p:sp>
        <p:nvSpPr>
          <p:cNvPr id="18" name="TextBox 17">
            <a:extLst>
              <a:ext uri="{FF2B5EF4-FFF2-40B4-BE49-F238E27FC236}">
                <a16:creationId xmlns:a16="http://schemas.microsoft.com/office/drawing/2014/main" id="{BF0E0F43-31D2-73E4-DB32-8B0D09A66DE8}"/>
              </a:ext>
            </a:extLst>
          </p:cNvPr>
          <p:cNvSpPr txBox="1"/>
          <p:nvPr/>
        </p:nvSpPr>
        <p:spPr>
          <a:xfrm>
            <a:off x="7216694" y="3620532"/>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Date:</a:t>
            </a:r>
          </a:p>
        </p:txBody>
      </p:sp>
      <p:sp>
        <p:nvSpPr>
          <p:cNvPr id="3" name="TextBox 2">
            <a:extLst>
              <a:ext uri="{FF2B5EF4-FFF2-40B4-BE49-F238E27FC236}">
                <a16:creationId xmlns:a16="http://schemas.microsoft.com/office/drawing/2014/main" id="{47B1E8CB-C2F7-BFE7-41F0-72E348BFC5CB}"/>
              </a:ext>
            </a:extLst>
          </p:cNvPr>
          <p:cNvSpPr txBox="1"/>
          <p:nvPr/>
        </p:nvSpPr>
        <p:spPr>
          <a:xfrm>
            <a:off x="7216694" y="1880732"/>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Signature:</a:t>
            </a:r>
          </a:p>
        </p:txBody>
      </p:sp>
      <p:sp>
        <p:nvSpPr>
          <p:cNvPr id="20" name="TextBox 19">
            <a:extLst>
              <a:ext uri="{FF2B5EF4-FFF2-40B4-BE49-F238E27FC236}">
                <a16:creationId xmlns:a16="http://schemas.microsoft.com/office/drawing/2014/main" id="{E12E7CF4-63FD-4BB8-7F66-69AEFC2AAC3C}"/>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8</a:t>
            </a:r>
          </a:p>
        </p:txBody>
      </p:sp>
    </p:spTree>
    <p:extLst>
      <p:ext uri="{BB962C8B-B14F-4D97-AF65-F5344CB8AC3E}">
        <p14:creationId xmlns:p14="http://schemas.microsoft.com/office/powerpoint/2010/main" val="1866473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D642-84C1-C723-F230-AD9153381609}"/>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461D47F-80E0-7CC0-14A6-65886FE66BF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200"/>
          <a:stretch/>
        </p:blipFill>
        <p:spPr>
          <a:xfrm flipH="1">
            <a:off x="0" y="0"/>
            <a:ext cx="12192000" cy="6858000"/>
          </a:xfrm>
        </p:spPr>
      </p:pic>
      <p:sp>
        <p:nvSpPr>
          <p:cNvPr id="2" name="Rectangle 1">
            <a:extLst>
              <a:ext uri="{FF2B5EF4-FFF2-40B4-BE49-F238E27FC236}">
                <a16:creationId xmlns:a16="http://schemas.microsoft.com/office/drawing/2014/main" id="{6EBC8536-02A5-171C-4306-19A4257DF183}"/>
              </a:ext>
            </a:extLst>
          </p:cNvPr>
          <p:cNvSpPr/>
          <p:nvPr/>
        </p:nvSpPr>
        <p:spPr>
          <a:xfrm>
            <a:off x="0" y="0"/>
            <a:ext cx="12192000" cy="6858000"/>
          </a:xfrm>
          <a:prstGeom prst="rect">
            <a:avLst/>
          </a:prstGeom>
          <a:solidFill>
            <a:schemeClr val="tx2">
              <a:alpha val="250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26">
            <a:extLst>
              <a:ext uri="{FF2B5EF4-FFF2-40B4-BE49-F238E27FC236}">
                <a16:creationId xmlns:a16="http://schemas.microsoft.com/office/drawing/2014/main" id="{F37CC90A-7439-AD2D-CCCD-1B2C294FDD3C}"/>
              </a:ext>
            </a:extLst>
          </p:cNvPr>
          <p:cNvSpPr/>
          <p:nvPr/>
        </p:nvSpPr>
        <p:spPr>
          <a:xfrm>
            <a:off x="-24384" y="-36576"/>
            <a:ext cx="8193024" cy="6973824"/>
          </a:xfrm>
          <a:custGeom>
            <a:avLst/>
            <a:gdLst>
              <a:gd name="connsiteX0" fmla="*/ 0 w 7327392"/>
              <a:gd name="connsiteY0" fmla="*/ 0 h 6961632"/>
              <a:gd name="connsiteX1" fmla="*/ 0 w 7327392"/>
              <a:gd name="connsiteY1" fmla="*/ 6961632 h 6961632"/>
              <a:gd name="connsiteX2" fmla="*/ 7327392 w 7327392"/>
              <a:gd name="connsiteY2" fmla="*/ 6961632 h 6961632"/>
              <a:gd name="connsiteX3" fmla="*/ 7327392 w 7327392"/>
              <a:gd name="connsiteY3" fmla="*/ 6547104 h 6961632"/>
              <a:gd name="connsiteX4" fmla="*/ 4120896 w 7327392"/>
              <a:gd name="connsiteY4" fmla="*/ 0 h 6961632"/>
              <a:gd name="connsiteX5" fmla="*/ 0 w 7327392"/>
              <a:gd name="connsiteY5" fmla="*/ 0 h 6961632"/>
              <a:gd name="connsiteX0" fmla="*/ 0 w 7327392"/>
              <a:gd name="connsiteY0" fmla="*/ 0 h 6961632"/>
              <a:gd name="connsiteX1" fmla="*/ 0 w 7327392"/>
              <a:gd name="connsiteY1" fmla="*/ 6961632 h 6961632"/>
              <a:gd name="connsiteX2" fmla="*/ 7327392 w 7327392"/>
              <a:gd name="connsiteY2" fmla="*/ 6961632 h 6961632"/>
              <a:gd name="connsiteX3" fmla="*/ 4120896 w 7327392"/>
              <a:gd name="connsiteY3" fmla="*/ 0 h 6961632"/>
              <a:gd name="connsiteX4" fmla="*/ 0 w 7327392"/>
              <a:gd name="connsiteY4" fmla="*/ 0 h 6961632"/>
              <a:gd name="connsiteX0" fmla="*/ 0 w 7632192"/>
              <a:gd name="connsiteY0" fmla="*/ 0 h 6973824"/>
              <a:gd name="connsiteX1" fmla="*/ 0 w 7632192"/>
              <a:gd name="connsiteY1" fmla="*/ 6961632 h 6973824"/>
              <a:gd name="connsiteX2" fmla="*/ 7632192 w 7632192"/>
              <a:gd name="connsiteY2" fmla="*/ 6973824 h 6973824"/>
              <a:gd name="connsiteX3" fmla="*/ 4120896 w 7632192"/>
              <a:gd name="connsiteY3" fmla="*/ 0 h 6973824"/>
              <a:gd name="connsiteX4" fmla="*/ 0 w 7632192"/>
              <a:gd name="connsiteY4" fmla="*/ 0 h 697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2192" h="6973824">
                <a:moveTo>
                  <a:pt x="0" y="0"/>
                </a:moveTo>
                <a:lnTo>
                  <a:pt x="0" y="6961632"/>
                </a:lnTo>
                <a:lnTo>
                  <a:pt x="7632192" y="6973824"/>
                </a:lnTo>
                <a:lnTo>
                  <a:pt x="4120896" y="0"/>
                </a:lnTo>
                <a:lnTo>
                  <a:pt x="0" y="0"/>
                </a:lnTo>
                <a:close/>
              </a:path>
            </a:pathLst>
          </a:custGeom>
          <a:solidFill>
            <a:schemeClr val="tx2">
              <a:alpha val="9187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A close up of a logo&#10;&#10;Description automatically generated">
            <a:extLst>
              <a:ext uri="{FF2B5EF4-FFF2-40B4-BE49-F238E27FC236}">
                <a16:creationId xmlns:a16="http://schemas.microsoft.com/office/drawing/2014/main" id="{A3099CE3-8F49-CCF1-6012-48FE4F92A5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3994" y="5753886"/>
            <a:ext cx="1023287" cy="338588"/>
          </a:xfrm>
          <a:prstGeom prst="rect">
            <a:avLst/>
          </a:prstGeom>
        </p:spPr>
      </p:pic>
      <p:sp>
        <p:nvSpPr>
          <p:cNvPr id="12" name="ProducedBy">
            <a:extLst>
              <a:ext uri="{FF2B5EF4-FFF2-40B4-BE49-F238E27FC236}">
                <a16:creationId xmlns:a16="http://schemas.microsoft.com/office/drawing/2014/main" id="{3A2AAC9F-806B-ECD1-CC59-866AF895FF63}"/>
              </a:ext>
            </a:extLst>
          </p:cNvPr>
          <p:cNvSpPr txBox="1"/>
          <p:nvPr/>
        </p:nvSpPr>
        <p:spPr>
          <a:xfrm>
            <a:off x="1043994" y="3521623"/>
            <a:ext cx="3540197" cy="707886"/>
          </a:xfrm>
          <a:prstGeom prst="rect">
            <a:avLst/>
          </a:prstGeom>
          <a:noFill/>
        </p:spPr>
        <p:txBody>
          <a:bodyPr wrap="square" rtlCol="0">
            <a:spAutoFit/>
          </a:bodyPr>
          <a:lstStyle/>
          <a:p>
            <a:r>
              <a:rPr lang="en-GB" sz="2000" i="1" dirty="0">
                <a:solidFill>
                  <a:schemeClr val="bg1"/>
                </a:solidFill>
                <a:latin typeface="Baskerville" panose="02020502070401020303" pitchFamily="18" charset="0"/>
                <a:ea typeface="Baskerville" panose="02020502070401020303" pitchFamily="18" charset="0"/>
                <a:cs typeface="Verdana" panose="020B0604030504040204" pitchFamily="34" charset="0"/>
              </a:rPr>
              <a:t>Produced by Flotilla on behalf of </a:t>
            </a:r>
            <a:r>
              <a:rPr lang="en-GB" sz="2000" i="1" dirty="0" err="1">
                <a:solidFill>
                  <a:schemeClr val="bg1"/>
                </a:solidFill>
                <a:latin typeface="Baskerville" panose="02020502070401020303" pitchFamily="18" charset="0"/>
                <a:ea typeface="Baskerville" panose="02020502070401020303" pitchFamily="18" charset="0"/>
                <a:cs typeface="Verdana" panose="020B0604030504040204" pitchFamily="34" charset="0"/>
              </a:rPr>
              <a:t>Vaccination UK Limited</a:t>
            </a:r>
            <a:endParaRPr lang="en-GB" sz="2000" i="1" dirty="0">
              <a:solidFill>
                <a:schemeClr val="bg1"/>
              </a:solidFill>
              <a:latin typeface="Baskerville" panose="02020502070401020303" pitchFamily="18" charset="0"/>
              <a:ea typeface="Baskerville" panose="02020502070401020303" pitchFamily="18" charset="0"/>
              <a:cs typeface="Verdana" panose="020B0604030504040204" pitchFamily="34" charset="0"/>
            </a:endParaRPr>
          </a:p>
        </p:txBody>
      </p:sp>
      <p:pic>
        <p:nvPicPr>
          <p:cNvPr id="19" name="Picture 18" descr="A picture containing circle, symbol, art, orange&#10;&#10;Description automatically generated">
            <a:extLst>
              <a:ext uri="{FF2B5EF4-FFF2-40B4-BE49-F238E27FC236}">
                <a16:creationId xmlns:a16="http://schemas.microsoft.com/office/drawing/2014/main" id="{949589A3-1C7F-DE6F-AE8D-58ABBCE572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994" y="5086366"/>
            <a:ext cx="390431" cy="390431"/>
          </a:xfrm>
          <a:prstGeom prst="rect">
            <a:avLst/>
          </a:prstGeom>
        </p:spPr>
      </p:pic>
      <p:sp>
        <p:nvSpPr>
          <p:cNvPr id="21" name="TextBox 20">
            <a:extLst>
              <a:ext uri="{FF2B5EF4-FFF2-40B4-BE49-F238E27FC236}">
                <a16:creationId xmlns:a16="http://schemas.microsoft.com/office/drawing/2014/main" id="{9198F41A-F8FA-FEAD-5ADC-8CA5A1AA70B4}"/>
              </a:ext>
            </a:extLst>
          </p:cNvPr>
          <p:cNvSpPr txBox="1"/>
          <p:nvPr/>
        </p:nvSpPr>
        <p:spPr>
          <a:xfrm>
            <a:off x="1473287" y="5088973"/>
            <a:ext cx="3214688" cy="33195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hlinkClick r:id="rId6">
                  <a:extLst>
                    <a:ext uri="{A12FA001-AC4F-418D-AE19-62706E023703}">
                      <ahyp:hlinkClr xmlns:ahyp="http://schemas.microsoft.com/office/drawing/2018/hyperlinkcolor" val="tx"/>
                    </a:ext>
                  </a:extLst>
                </a:hlinkClick>
              </a:rPr>
              <a:t>flotillaworld.com</a:t>
            </a:r>
            <a:endParaRPr kumimoji="0" lang="en-GB" sz="12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68750066"/>
      </p:ext>
    </p:extLst>
  </p:cSld>
  <p:clrMapOvr>
    <a:masterClrMapping/>
  </p:clrMapOvr>
</p:sld>
</file>

<file path=ppt/theme/theme1.xml><?xml version="1.0" encoding="utf-8"?>
<a:theme xmlns:a="http://schemas.openxmlformats.org/drawingml/2006/main" name="Office Theme">
  <a:themeElements>
    <a:clrScheme name="Flotilla New 1">
      <a:dk1>
        <a:srgbClr val="000000"/>
      </a:dk1>
      <a:lt1>
        <a:srgbClr val="FFFFFF"/>
      </a:lt1>
      <a:dk2>
        <a:srgbClr val="001D25"/>
      </a:dk2>
      <a:lt2>
        <a:srgbClr val="E9EFF1"/>
      </a:lt2>
      <a:accent1>
        <a:srgbClr val="203F37"/>
      </a:accent1>
      <a:accent2>
        <a:srgbClr val="14B09C"/>
      </a:accent2>
      <a:accent3>
        <a:srgbClr val="A5A5A5"/>
      </a:accent3>
      <a:accent4>
        <a:srgbClr val="E35924"/>
      </a:accent4>
      <a:accent5>
        <a:srgbClr val="C6D043"/>
      </a:accent5>
      <a:accent6>
        <a:srgbClr val="0D91E2"/>
      </a:accent6>
      <a:hlink>
        <a:srgbClr val="14B09C"/>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mage xmlns="4ffa29bd-b82d-44a9-b12e-e15723106645" xsi:nil="true"/>
    <lcf76f155ced4ddcb4097134ff3c332f xmlns="4ffa29bd-b82d-44a9-b12e-e15723106645">
      <Terms xmlns="http://schemas.microsoft.com/office/infopath/2007/PartnerControls"/>
    </lcf76f155ced4ddcb4097134ff3c332f>
    <TaxCatchAll xmlns="c33bbd68-7b0e-45e2-ad03-ba49ab480c3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98D773C7F17E468EA02A096796CF80" ma:contentTypeVersion="19" ma:contentTypeDescription="Create a new document." ma:contentTypeScope="" ma:versionID="0a9b04385e90fb9e8846432b87ed0ae3">
  <xsd:schema xmlns:xsd="http://www.w3.org/2001/XMLSchema" xmlns:xs="http://www.w3.org/2001/XMLSchema" xmlns:p="http://schemas.microsoft.com/office/2006/metadata/properties" xmlns:ns2="4ffa29bd-b82d-44a9-b12e-e15723106645" xmlns:ns3="c33bbd68-7b0e-45e2-ad03-ba49ab480c31" targetNamespace="http://schemas.microsoft.com/office/2006/metadata/properties" ma:root="true" ma:fieldsID="799102a942c74df08793f2bffd3adb53" ns2:_="" ns3:_="">
    <xsd:import namespace="4ffa29bd-b82d-44a9-b12e-e15723106645"/>
    <xsd:import namespace="c33bbd68-7b0e-45e2-ad03-ba49ab480c3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Image"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29bd-b82d-44a9-b12e-e157231066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ca5d83b-2a5a-490d-ad1d-a3cb1a93aab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Image" ma:index="22" nillable="true" ma:displayName="Image" ma:format="Thumbnail" ma:internalName="Imag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3bbd68-7b0e-45e2-ad03-ba49ab480c3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244e2b1-93ab-4e52-91a5-07e43961a27b}" ma:internalName="TaxCatchAll" ma:showField="CatchAllData" ma:web="c33bbd68-7b0e-45e2-ad03-ba49ab480c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65C021-447B-4E51-A085-352CB41E2825}">
  <ds:schemaRefs>
    <ds:schemaRef ds:uri="http://purl.org/dc/terms/"/>
    <ds:schemaRef ds:uri="http://purl.org/dc/dcmitype/"/>
    <ds:schemaRef ds:uri="http://www.w3.org/XML/1998/namespace"/>
    <ds:schemaRef ds:uri="c33bbd68-7b0e-45e2-ad03-ba49ab480c31"/>
    <ds:schemaRef ds:uri="http://schemas.openxmlformats.org/package/2006/metadata/core-properties"/>
    <ds:schemaRef ds:uri="http://schemas.microsoft.com/office/infopath/2007/PartnerControls"/>
    <ds:schemaRef ds:uri="http://schemas.microsoft.com/office/2006/documentManagement/types"/>
    <ds:schemaRef ds:uri="4ffa29bd-b82d-44a9-b12e-e15723106645"/>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359D751C-6C9B-4912-A9EF-12883FF9A2CE}">
  <ds:schemaRefs>
    <ds:schemaRef ds:uri="http://schemas.microsoft.com/sharepoint/v3/contenttype/forms"/>
  </ds:schemaRefs>
</ds:datastoreItem>
</file>

<file path=customXml/itemProps3.xml><?xml version="1.0" encoding="utf-8"?>
<ds:datastoreItem xmlns:ds="http://schemas.openxmlformats.org/officeDocument/2006/customXml" ds:itemID="{121D0F4C-FF86-49C3-9930-9703EF4B48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29bd-b82d-44a9-b12e-e15723106645"/>
    <ds:schemaRef ds:uri="c33bbd68-7b0e-45e2-ad03-ba49ab480c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1751</Words>
  <Application>Microsoft Office PowerPoint</Application>
  <PresentationFormat>Widescreen</PresentationFormat>
  <Paragraphs>240</Paragraphs>
  <Slides>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Baskerville</vt:lpstr>
      <vt:lpstr>System Font Regular</vt:lpstr>
      <vt:lpstr>Verdana</vt:lpstr>
      <vt:lpstr>Office Theme</vt:lpstr>
      <vt:lpstr>GHG Emissions  &amp; Carbon  Reduction Plan</vt:lpstr>
      <vt:lpstr>Contents</vt:lpstr>
      <vt:lpstr>Introduction</vt:lpstr>
      <vt:lpstr>GHG Emissions Methodology</vt:lpstr>
      <vt:lpstr>GHG Emissions Summary</vt:lpstr>
      <vt:lpstr>Emissions Reduction Target</vt:lpstr>
      <vt:lpstr>Carbon Reduction Initiatives </vt:lpstr>
      <vt:lpstr>Declaration and Sign Off</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Cox</dc:creator>
  <cp:lastModifiedBy>Ben Taylor</cp:lastModifiedBy>
  <cp:revision>61</cp:revision>
  <dcterms:created xsi:type="dcterms:W3CDTF">2024-09-25T09:53:41Z</dcterms:created>
  <dcterms:modified xsi:type="dcterms:W3CDTF">2026-04-01T14:51:09Z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0x0101006998D773C7F17E468EA02A096796CF80</vt:lpwstr>
  </property>
  <property fmtid="{D5CDD505-2E9C-101B-9397-08002B2CF9AE}" pid="3" name="MediaServiceImageTags">
    <vt:lpwstr/>
  </property>
</Properties>
</file>